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85" r:id="rId2"/>
    <p:sldId id="286" r:id="rId3"/>
    <p:sldId id="256" r:id="rId4"/>
    <p:sldId id="287" r:id="rId5"/>
    <p:sldId id="257" r:id="rId6"/>
    <p:sldId id="283" r:id="rId7"/>
    <p:sldId id="258" r:id="rId8"/>
    <p:sldId id="260" r:id="rId9"/>
    <p:sldId id="261" r:id="rId10"/>
    <p:sldId id="262" r:id="rId11"/>
    <p:sldId id="263" r:id="rId12"/>
    <p:sldId id="264" r:id="rId13"/>
    <p:sldId id="265" r:id="rId14"/>
    <p:sldId id="288" r:id="rId15"/>
    <p:sldId id="289" r:id="rId16"/>
    <p:sldId id="290" r:id="rId17"/>
    <p:sldId id="292" r:id="rId18"/>
    <p:sldId id="293" r:id="rId19"/>
    <p:sldId id="294" r:id="rId20"/>
    <p:sldId id="305" r:id="rId21"/>
    <p:sldId id="276" r:id="rId22"/>
    <p:sldId id="295" r:id="rId23"/>
    <p:sldId id="308" r:id="rId24"/>
    <p:sldId id="298" r:id="rId25"/>
    <p:sldId id="309" r:id="rId26"/>
    <p:sldId id="299" r:id="rId27"/>
    <p:sldId id="300" r:id="rId28"/>
    <p:sldId id="301" r:id="rId29"/>
    <p:sldId id="310" r:id="rId30"/>
    <p:sldId id="311" r:id="rId31"/>
    <p:sldId id="312" r:id="rId32"/>
    <p:sldId id="313" r:id="rId33"/>
    <p:sldId id="314" r:id="rId34"/>
    <p:sldId id="315" r:id="rId35"/>
    <p:sldId id="316" r:id="rId36"/>
    <p:sldId id="317" r:id="rId37"/>
    <p:sldId id="318" r:id="rId38"/>
    <p:sldId id="319" r:id="rId39"/>
    <p:sldId id="320" r:id="rId40"/>
    <p:sldId id="321" r:id="rId4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tr-TR"/>
              <a:t>Asıl başlık stili için tıklatın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A1961359-3FB2-4B23-9855-D259A9F67673}" type="datetimeFigureOut">
              <a:rPr lang="tr-TR" smtClean="0"/>
              <a:t>11.01.2021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28121F-7212-48E0-BDE3-A08F9A35D63D}"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1961359-3FB2-4B23-9855-D259A9F67673}" type="datetimeFigureOut">
              <a:rPr lang="tr-TR" smtClean="0"/>
              <a:t>11.01.2021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28121F-7212-48E0-BDE3-A08F9A35D63D}"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1961359-3FB2-4B23-9855-D259A9F67673}" type="datetimeFigureOut">
              <a:rPr lang="tr-TR" smtClean="0"/>
              <a:t>11.01.2021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28121F-7212-48E0-BDE3-A08F9A35D63D}"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1961359-3FB2-4B23-9855-D259A9F67673}" type="datetimeFigureOut">
              <a:rPr lang="tr-TR" smtClean="0"/>
              <a:t>11.01.2021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28121F-7212-48E0-BDE3-A08F9A35D63D}"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a:t>Asıl başlık stili için tıklatın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tr-TR"/>
              <a:t>Asıl metin stillerini düzenlemek için tıklatın</a:t>
            </a:r>
          </a:p>
        </p:txBody>
      </p:sp>
      <p:sp>
        <p:nvSpPr>
          <p:cNvPr id="4" name="Date Placeholder 3"/>
          <p:cNvSpPr>
            <a:spLocks noGrp="1"/>
          </p:cNvSpPr>
          <p:nvPr>
            <p:ph type="dt" sz="half" idx="10"/>
          </p:nvPr>
        </p:nvSpPr>
        <p:spPr/>
        <p:txBody>
          <a:bodyPr/>
          <a:lstStyle/>
          <a:p>
            <a:fld id="{A1961359-3FB2-4B23-9855-D259A9F67673}" type="datetimeFigureOut">
              <a:rPr lang="tr-TR" smtClean="0"/>
              <a:t>11.01.2021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C328121F-7212-48E0-BDE3-A08F9A35D63D}"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A1961359-3FB2-4B23-9855-D259A9F67673}" type="datetimeFigureOut">
              <a:rPr lang="tr-TR" smtClean="0"/>
              <a:t>11.01.2021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28121F-7212-48E0-BDE3-A08F9A35D63D}" type="slidenum">
              <a:rPr lang="tr-TR" smtClean="0"/>
              <a:t>‹#›</a:t>
            </a:fld>
            <a:endParaRPr lang="tr-TR"/>
          </a:p>
        </p:txBody>
      </p:sp>
      <p:sp>
        <p:nvSpPr>
          <p:cNvPr id="8" name="Title 7"/>
          <p:cNvSpPr>
            <a:spLocks noGrp="1"/>
          </p:cNvSpPr>
          <p:nvPr>
            <p:ph type="title"/>
          </p:nvPr>
        </p:nvSpPr>
        <p:spPr/>
        <p:txBody>
          <a:bodyPr/>
          <a:lstStyle/>
          <a:p>
            <a:r>
              <a:rPr lang="tr-TR"/>
              <a:t>Asıl başlık stili için tıklatın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a:t>Asıl metin stillerini düzenlemek için tıklatın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tr-TR"/>
              <a:t>Asıl metin stillerini düzenlemek için tıklatın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1961359-3FB2-4B23-9855-D259A9F67673}" type="datetimeFigureOut">
              <a:rPr lang="tr-TR" smtClean="0"/>
              <a:t>11.01.2021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C328121F-7212-48E0-BDE3-A08F9A35D63D}"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1961359-3FB2-4B23-9855-D259A9F67673}" type="datetimeFigureOut">
              <a:rPr lang="tr-TR" smtClean="0"/>
              <a:t>11.01.2021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C328121F-7212-48E0-BDE3-A08F9A35D63D}"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61359-3FB2-4B23-9855-D259A9F67673}" type="datetimeFigureOut">
              <a:rPr lang="tr-TR" smtClean="0"/>
              <a:t>11.01.2021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C328121F-7212-48E0-BDE3-A08F9A35D63D}"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tr-TR"/>
              <a:t>Asıl başlık stili için tıklatın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tr-TR"/>
              <a:t>Asıl metin stillerini düzenlemek için tıklatın</a:t>
            </a:r>
          </a:p>
        </p:txBody>
      </p:sp>
      <p:sp>
        <p:nvSpPr>
          <p:cNvPr id="5" name="Date Placeholder 4"/>
          <p:cNvSpPr>
            <a:spLocks noGrp="1"/>
          </p:cNvSpPr>
          <p:nvPr>
            <p:ph type="dt" sz="half" idx="10"/>
          </p:nvPr>
        </p:nvSpPr>
        <p:spPr/>
        <p:txBody>
          <a:bodyPr/>
          <a:lstStyle/>
          <a:p>
            <a:fld id="{A1961359-3FB2-4B23-9855-D259A9F67673}" type="datetimeFigureOut">
              <a:rPr lang="tr-TR" smtClean="0"/>
              <a:t>11.01.2021</a:t>
            </a:fld>
            <a:endParaRPr lang="tr-TR"/>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328121F-7212-48E0-BDE3-A08F9A35D63D}"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tr-TR"/>
              <a:t>Resim eklemek için simgeyi tıklatın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tr-TR"/>
              <a:t>Asıl başlık stili için tıklatın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1961359-3FB2-4B23-9855-D259A9F67673}" type="datetimeFigureOut">
              <a:rPr lang="tr-TR" smtClean="0"/>
              <a:t>11.01.2021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C328121F-7212-48E0-BDE3-A08F9A35D63D}"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tr-TR"/>
              <a:t>Asıl başlık stili için tıklatın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A1961359-3FB2-4B23-9855-D259A9F67673}" type="datetimeFigureOut">
              <a:rPr lang="tr-TR" smtClean="0"/>
              <a:t>11.01.2021</a:t>
            </a:fld>
            <a:endParaRPr lang="tr-TR"/>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r-TR"/>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328121F-7212-48E0-BDE3-A08F9A35D63D}"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851920" y="476672"/>
            <a:ext cx="4752528" cy="2664296"/>
          </a:xfrm>
        </p:spPr>
        <p:txBody>
          <a:bodyPr>
            <a:noAutofit/>
          </a:bodyPr>
          <a:lstStyle/>
          <a:p>
            <a:pPr algn="ctr"/>
            <a:r>
              <a:rPr lang="tr-TR" sz="4000" dirty="0"/>
              <a:t>Afyonkarahisar</a:t>
            </a:r>
            <a:br>
              <a:rPr lang="tr-TR" sz="4000" dirty="0"/>
            </a:br>
            <a:r>
              <a:rPr lang="en-US" sz="4000" dirty="0"/>
              <a:t>İ</a:t>
            </a:r>
            <a:r>
              <a:rPr lang="tr-TR" sz="4000" dirty="0"/>
              <a:t>l Millî E</a:t>
            </a:r>
            <a:r>
              <a:rPr lang="en-US" sz="4000" dirty="0"/>
              <a:t>ğ</a:t>
            </a:r>
            <a:r>
              <a:rPr lang="tr-TR" sz="4000" dirty="0"/>
              <a:t>itim Müdürlü</a:t>
            </a:r>
            <a:r>
              <a:rPr lang="en-US" sz="4000" dirty="0"/>
              <a:t>ğ</a:t>
            </a:r>
            <a:r>
              <a:rPr lang="tr-TR" sz="4000" dirty="0"/>
              <a:t>ü </a:t>
            </a:r>
            <a:br>
              <a:rPr lang="tr-TR" sz="4000" dirty="0"/>
            </a:br>
            <a:endParaRPr lang="tr-TR" sz="4800" dirty="0"/>
          </a:p>
        </p:txBody>
      </p:sp>
      <p:sp>
        <p:nvSpPr>
          <p:cNvPr id="3" name="Alt Başlık 2"/>
          <p:cNvSpPr>
            <a:spLocks noGrp="1"/>
          </p:cNvSpPr>
          <p:nvPr>
            <p:ph type="subTitle" idx="1"/>
          </p:nvPr>
        </p:nvSpPr>
        <p:spPr>
          <a:xfrm>
            <a:off x="539552" y="3429000"/>
            <a:ext cx="8136904" cy="2209800"/>
          </a:xfrm>
        </p:spPr>
        <p:txBody>
          <a:bodyPr>
            <a:normAutofit fontScale="92500"/>
          </a:bodyPr>
          <a:lstStyle/>
          <a:p>
            <a:r>
              <a:rPr lang="tr-TR" sz="3600" b="1" dirty="0">
                <a:solidFill>
                  <a:schemeClr val="tx1"/>
                </a:solidFill>
              </a:rPr>
              <a:t>KİMSEYE BİR ŞEY ÖĞRETEMEZSİNİZ , SADECE CEVABI KENDİ İÇİNDE BULMASINA YARDIMCI OLURSUNUZ”</a:t>
            </a:r>
          </a:p>
          <a:p>
            <a:pPr algn="r"/>
            <a:r>
              <a:rPr lang="tr-TR" sz="3600" b="1" dirty="0">
                <a:solidFill>
                  <a:schemeClr val="tx1"/>
                </a:solidFill>
              </a:rPr>
              <a:t>GALİLEO</a:t>
            </a:r>
          </a:p>
          <a:p>
            <a:endParaRPr lang="tr-TR" dirty="0"/>
          </a:p>
        </p:txBody>
      </p:sp>
      <p:pic>
        <p:nvPicPr>
          <p:cNvPr id="4" name="Resim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285342"/>
            <a:ext cx="3456384" cy="2999642"/>
          </a:xfrm>
          <a:prstGeom prst="rect">
            <a:avLst/>
          </a:prstGeom>
          <a:noFill/>
          <a:ln>
            <a:noFill/>
          </a:ln>
        </p:spPr>
      </p:pic>
    </p:spTree>
    <p:extLst>
      <p:ext uri="{BB962C8B-B14F-4D97-AF65-F5344CB8AC3E}">
        <p14:creationId xmlns:p14="http://schemas.microsoft.com/office/powerpoint/2010/main" val="10507355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4680477"/>
          </a:xfrm>
        </p:spPr>
        <p:txBody>
          <a:bodyPr>
            <a:normAutofit/>
          </a:bodyPr>
          <a:lstStyle/>
          <a:p>
            <a:r>
              <a:rPr lang="tr-TR" sz="2400" dirty="0">
                <a:latin typeface="Calibri" panose="020F0502020204030204" pitchFamily="34" charset="0"/>
                <a:cs typeface="Calibri" panose="020F0502020204030204" pitchFamily="34" charset="0"/>
              </a:rPr>
              <a:t>Daha sonra spor alanında ortaya çıkarak İngiltere’de sporcuların başarılı olması için sadece fiziksel yaptıkları antrenmanların ve yaptıkları çalışmaların yetmeyeceği zihinsel ve ruhsal olarak da başarıya odaklanmaları gerektiği fikri ortaya çıkmıştır. 1889 ve sonrasındaki yıllarda ise daha modern bir anlam içererek koçluk tabiri spor alanında kullanılmaya başlanmıştır. Ve bunun ardından sporcu ve ekiplerini eğiten kişilere koç adı verilmeye başlanmıştır.</a:t>
            </a:r>
          </a:p>
        </p:txBody>
      </p:sp>
      <p:sp>
        <p:nvSpPr>
          <p:cNvPr id="4" name="AutoShape 2" descr="Spor Koçluğu Eğitimi ~ Evrensel Eğitim Sertifika İNDİRİM FIRSAT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075" name="Picture 3" descr="C:\Users\Lenovo\Desktop\koçluk görsel\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6912"/>
            <a:ext cx="9144000" cy="4221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7593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4680477"/>
          </a:xfrm>
        </p:spPr>
        <p:txBody>
          <a:bodyPr>
            <a:normAutofit/>
          </a:bodyPr>
          <a:lstStyle/>
          <a:p>
            <a:r>
              <a:rPr lang="tr-TR" sz="2400" dirty="0">
                <a:latin typeface="Calibri" panose="020F0502020204030204" pitchFamily="34" charset="0"/>
                <a:cs typeface="Calibri" panose="020F0502020204030204" pitchFamily="34" charset="0"/>
              </a:rPr>
              <a:t>Spor alanında daha profesyonel anlamda ilerlemiş sporcu kendi zihninin kontrolünü ve spordaki oyununu kendi zihninde canlandırarak tekrar oynamayı öğrendiği zaman uygun fiziksel hareket de bu süreci takip ediyor. Bu ne demek oluyor? Yani sporcu sporda yaptıkları çalışmaları (antrenmanlarda)  aynı zamanda zihinlerinde de yaptıkları zaman bu yaptıkları çalışma onların fiziksel olarak bu hareketi tekrar yaptıklarında başarılı olmalarını sağlıyor. Sporcuların başarıya ulaşabilmeleri için içindeki o gücü keşfetmeleri gerekiyor.</a:t>
            </a:r>
          </a:p>
        </p:txBody>
      </p:sp>
      <p:pic>
        <p:nvPicPr>
          <p:cNvPr id="6146" name="Picture 2" descr="C:\Users\Lenovo\Desktop\koçluk görsel\0001719947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3"/>
            <a:ext cx="9144000"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385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5085184"/>
          </a:xfrm>
        </p:spPr>
        <p:txBody>
          <a:bodyPr>
            <a:normAutofit/>
          </a:bodyPr>
          <a:lstStyle/>
          <a:p>
            <a:r>
              <a:rPr lang="tr-TR" sz="3200" dirty="0">
                <a:latin typeface="Calibri" panose="020F0502020204030204" pitchFamily="34" charset="0"/>
                <a:cs typeface="Calibri" panose="020F0502020204030204" pitchFamily="34" charset="0"/>
              </a:rPr>
              <a:t>Zamanla bu yöntem  sadece sporcuların performansını arttırmak için kullanılmaktan çıkmıştır. Ardından yaşamın her alanında bireylerin performanslarını yükseltmek için kullanılmaya başlanılmıştır.</a:t>
            </a:r>
          </a:p>
          <a:p>
            <a:r>
              <a:rPr lang="tr-TR" sz="3200" dirty="0">
                <a:latin typeface="Calibri" panose="020F0502020204030204" pitchFamily="34" charset="0"/>
                <a:cs typeface="Calibri" panose="020F0502020204030204" pitchFamily="34" charset="0"/>
              </a:rPr>
              <a:t>Koçluk 1990 </a:t>
            </a:r>
            <a:r>
              <a:rPr lang="tr-TR" sz="3200" dirty="0" err="1">
                <a:latin typeface="Calibri" panose="020F0502020204030204" pitchFamily="34" charset="0"/>
                <a:cs typeface="Calibri" panose="020F0502020204030204" pitchFamily="34" charset="0"/>
              </a:rPr>
              <a:t>lı</a:t>
            </a:r>
            <a:r>
              <a:rPr lang="tr-TR" sz="3200" dirty="0">
                <a:latin typeface="Calibri" panose="020F0502020204030204" pitchFamily="34" charset="0"/>
                <a:cs typeface="Calibri" panose="020F0502020204030204" pitchFamily="34" charset="0"/>
              </a:rPr>
              <a:t> yıllarda spordaki anlamına aşmaya başlamıştır. Amerika ve İngiltere de iş hayatında kullanılmaya başlanan koçluk 1990 </a:t>
            </a:r>
            <a:r>
              <a:rPr lang="tr-TR" sz="3200" dirty="0" err="1">
                <a:latin typeface="Calibri" panose="020F0502020204030204" pitchFamily="34" charset="0"/>
                <a:cs typeface="Calibri" panose="020F0502020204030204" pitchFamily="34" charset="0"/>
              </a:rPr>
              <a:t>lı</a:t>
            </a:r>
            <a:r>
              <a:rPr lang="tr-TR" sz="3200" dirty="0">
                <a:latin typeface="Calibri" panose="020F0502020204030204" pitchFamily="34" charset="0"/>
                <a:cs typeface="Calibri" panose="020F0502020204030204" pitchFamily="34" charset="0"/>
              </a:rPr>
              <a:t> yılların sonunda yeni bir meslek halini almıştır.</a:t>
            </a:r>
          </a:p>
          <a:p>
            <a:endParaRPr lang="tr-T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40597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65760"/>
            <a:ext cx="8424936" cy="548640"/>
          </a:xfrm>
        </p:spPr>
        <p:txBody>
          <a:bodyPr/>
          <a:lstStyle/>
          <a:p>
            <a:r>
              <a:rPr lang="tr-TR" sz="3600" dirty="0">
                <a:solidFill>
                  <a:srgbClr val="FF0000"/>
                </a:solidFill>
                <a:latin typeface="Calibri" panose="020F0502020204030204" pitchFamily="34" charset="0"/>
                <a:cs typeface="Calibri" panose="020F0502020204030204" pitchFamily="34" charset="0"/>
              </a:rPr>
              <a:t>Peki, ne tür koçluk hizmetleri var? </a:t>
            </a:r>
          </a:p>
        </p:txBody>
      </p:sp>
      <p:sp>
        <p:nvSpPr>
          <p:cNvPr id="3" name="İçerik Yer Tutucusu 2"/>
          <p:cNvSpPr>
            <a:spLocks noGrp="1"/>
          </p:cNvSpPr>
          <p:nvPr>
            <p:ph sz="half" idx="2"/>
          </p:nvPr>
        </p:nvSpPr>
        <p:spPr>
          <a:xfrm>
            <a:off x="395536" y="1124744"/>
            <a:ext cx="8640960" cy="3888432"/>
          </a:xfrm>
        </p:spPr>
        <p:txBody>
          <a:bodyPr>
            <a:noAutofit/>
          </a:bodyPr>
          <a:lstStyle/>
          <a:p>
            <a:r>
              <a:rPr lang="tr-TR" sz="2400" dirty="0">
                <a:latin typeface="Calibri" panose="020F0502020204030204" pitchFamily="34" charset="0"/>
                <a:cs typeface="Calibri" panose="020F0502020204030204" pitchFamily="34" charset="0"/>
              </a:rPr>
              <a:t>-Bireysel koçluk</a:t>
            </a:r>
          </a:p>
          <a:p>
            <a:r>
              <a:rPr lang="tr-TR" sz="2400" dirty="0">
                <a:latin typeface="Calibri" panose="020F0502020204030204" pitchFamily="34" charset="0"/>
                <a:cs typeface="Calibri" panose="020F0502020204030204" pitchFamily="34" charset="0"/>
              </a:rPr>
              <a:t>- Yaşam koçluğu </a:t>
            </a:r>
          </a:p>
          <a:p>
            <a:r>
              <a:rPr lang="tr-TR" sz="2400" dirty="0">
                <a:latin typeface="Calibri" panose="020F0502020204030204" pitchFamily="34" charset="0"/>
                <a:cs typeface="Calibri" panose="020F0502020204030204" pitchFamily="34" charset="0"/>
              </a:rPr>
              <a:t>- Öğrenci koçluğu </a:t>
            </a:r>
          </a:p>
          <a:p>
            <a:r>
              <a:rPr lang="tr-TR" sz="2400" dirty="0">
                <a:latin typeface="Calibri" panose="020F0502020204030204" pitchFamily="34" charset="0"/>
                <a:cs typeface="Calibri" panose="020F0502020204030204" pitchFamily="34" charset="0"/>
              </a:rPr>
              <a:t>- Kariyer koçluğu </a:t>
            </a:r>
          </a:p>
          <a:p>
            <a:pPr marL="0" indent="0"/>
            <a:r>
              <a:rPr lang="tr-TR" sz="2400" dirty="0">
                <a:latin typeface="Calibri" panose="020F0502020204030204" pitchFamily="34" charset="0"/>
                <a:cs typeface="Calibri" panose="020F0502020204030204" pitchFamily="34" charset="0"/>
              </a:rPr>
              <a:t>- Performans koçluğu</a:t>
            </a:r>
          </a:p>
          <a:p>
            <a:pPr marL="0" indent="0"/>
            <a:r>
              <a:rPr lang="tr-TR" sz="2400" dirty="0">
                <a:latin typeface="Calibri" panose="020F0502020204030204" pitchFamily="34" charset="0"/>
                <a:cs typeface="Calibri" panose="020F0502020204030204" pitchFamily="34" charset="0"/>
              </a:rPr>
              <a:t>- Sınıf Koçluğu </a:t>
            </a:r>
          </a:p>
          <a:p>
            <a:r>
              <a:rPr lang="tr-TR" sz="2400" dirty="0">
                <a:latin typeface="Calibri" panose="020F0502020204030204" pitchFamily="34" charset="0"/>
                <a:cs typeface="Calibri" panose="020F0502020204030204" pitchFamily="34" charset="0"/>
              </a:rPr>
              <a:t>- Finansal konularda koçluk</a:t>
            </a:r>
          </a:p>
          <a:p>
            <a:r>
              <a:rPr lang="tr-TR" sz="2400" dirty="0">
                <a:latin typeface="Calibri" panose="020F0502020204030204" pitchFamily="34" charset="0"/>
                <a:cs typeface="Calibri" panose="020F0502020204030204" pitchFamily="34" charset="0"/>
              </a:rPr>
              <a:t> gibi akla gelebilecek yaşamın her alanında uygulanabilen koçluk çeşitleri vardır.</a:t>
            </a:r>
          </a:p>
          <a:p>
            <a:endParaRPr lang="tr-TR" sz="2400" dirty="0">
              <a:latin typeface="Calibri" panose="020F0502020204030204" pitchFamily="34" charset="0"/>
              <a:cs typeface="Calibri" panose="020F0502020204030204" pitchFamily="34" charset="0"/>
            </a:endParaRPr>
          </a:p>
        </p:txBody>
      </p:sp>
      <p:sp>
        <p:nvSpPr>
          <p:cNvPr id="6" name="İçerik Yer Tutucusu 5"/>
          <p:cNvSpPr>
            <a:spLocks noGrp="1"/>
          </p:cNvSpPr>
          <p:nvPr>
            <p:ph sz="quarter" idx="4"/>
          </p:nvPr>
        </p:nvSpPr>
        <p:spPr>
          <a:xfrm>
            <a:off x="4752528" y="1124744"/>
            <a:ext cx="4067944" cy="2735264"/>
          </a:xfrm>
        </p:spPr>
        <p:txBody>
          <a:bodyPr>
            <a:normAutofit lnSpcReduction="10000"/>
          </a:bodyPr>
          <a:lstStyle/>
          <a:p>
            <a:r>
              <a:rPr lang="tr-TR" dirty="0"/>
              <a:t>Satış koçluğu </a:t>
            </a:r>
          </a:p>
          <a:p>
            <a:r>
              <a:rPr lang="tr-TR" dirty="0"/>
              <a:t>- Ebeveyn koçluğu </a:t>
            </a:r>
          </a:p>
          <a:p>
            <a:r>
              <a:rPr lang="tr-TR" dirty="0"/>
              <a:t>- İlişki koçluğu </a:t>
            </a:r>
          </a:p>
          <a:p>
            <a:r>
              <a:rPr lang="tr-TR" dirty="0"/>
              <a:t>- Aşk koçluğu </a:t>
            </a:r>
          </a:p>
          <a:p>
            <a:r>
              <a:rPr lang="tr-TR" dirty="0"/>
              <a:t>- Sağlık koçluğu </a:t>
            </a:r>
          </a:p>
          <a:p>
            <a:r>
              <a:rPr lang="tr-TR" dirty="0"/>
              <a:t>- Doğum Koçluğu</a:t>
            </a:r>
          </a:p>
        </p:txBody>
      </p:sp>
    </p:spTree>
    <p:extLst>
      <p:ext uri="{BB962C8B-B14F-4D97-AF65-F5344CB8AC3E}">
        <p14:creationId xmlns:p14="http://schemas.microsoft.com/office/powerpoint/2010/main" val="505956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0" y="1097280"/>
            <a:ext cx="4023360" cy="3915896"/>
          </a:xfrm>
        </p:spPr>
        <p:txBody>
          <a:bodyPr/>
          <a:lstStyle/>
          <a:p>
            <a:r>
              <a:rPr lang="tr-TR" dirty="0"/>
              <a:t>Danışmanlık</a:t>
            </a:r>
          </a:p>
          <a:p>
            <a:r>
              <a:rPr lang="tr-TR" dirty="0"/>
              <a:t>Mentörlük</a:t>
            </a:r>
          </a:p>
          <a:p>
            <a:r>
              <a:rPr lang="tr-TR" dirty="0"/>
              <a:t>Tavsiye vermek</a:t>
            </a:r>
          </a:p>
          <a:p>
            <a:r>
              <a:rPr lang="tr-TR" dirty="0"/>
              <a:t>Yönlendirmek</a:t>
            </a:r>
          </a:p>
          <a:p>
            <a:r>
              <a:rPr lang="tr-TR" dirty="0"/>
              <a:t>Terapi</a:t>
            </a:r>
          </a:p>
          <a:p>
            <a:r>
              <a:rPr lang="tr-TR" dirty="0"/>
              <a:t>Öğretmenlik</a:t>
            </a:r>
          </a:p>
          <a:p>
            <a:endParaRPr lang="tr-TR" dirty="0"/>
          </a:p>
        </p:txBody>
      </p:sp>
      <p:sp>
        <p:nvSpPr>
          <p:cNvPr id="3" name="İçerik Yer Tutucusu 2"/>
          <p:cNvSpPr>
            <a:spLocks noGrp="1"/>
          </p:cNvSpPr>
          <p:nvPr>
            <p:ph sz="half" idx="2"/>
          </p:nvPr>
        </p:nvSpPr>
        <p:spPr>
          <a:xfrm>
            <a:off x="4700016" y="1097280"/>
            <a:ext cx="3976440" cy="3915896"/>
          </a:xfrm>
        </p:spPr>
        <p:txBody>
          <a:bodyPr/>
          <a:lstStyle/>
          <a:p>
            <a:r>
              <a:rPr lang="tr-TR" dirty="0"/>
              <a:t>Eğitmenlik</a:t>
            </a:r>
          </a:p>
          <a:p>
            <a:r>
              <a:rPr lang="tr-TR" dirty="0"/>
              <a:t>Yöneticilik</a:t>
            </a:r>
          </a:p>
          <a:p>
            <a:r>
              <a:rPr lang="tr-TR" dirty="0"/>
              <a:t>Akıl hocalığı</a:t>
            </a:r>
          </a:p>
          <a:p>
            <a:r>
              <a:rPr lang="tr-TR" dirty="0"/>
              <a:t>Arkadaşça sohbet değildir.</a:t>
            </a:r>
          </a:p>
          <a:p>
            <a:endParaRPr lang="tr-TR" dirty="0"/>
          </a:p>
        </p:txBody>
      </p:sp>
      <p:sp>
        <p:nvSpPr>
          <p:cNvPr id="4" name="Başlık 3"/>
          <p:cNvSpPr>
            <a:spLocks noGrp="1"/>
          </p:cNvSpPr>
          <p:nvPr>
            <p:ph type="title"/>
          </p:nvPr>
        </p:nvSpPr>
        <p:spPr/>
        <p:txBody>
          <a:bodyPr/>
          <a:lstStyle/>
          <a:p>
            <a:pPr algn="ctr"/>
            <a:r>
              <a:rPr lang="tr-TR" sz="4800" b="1" dirty="0">
                <a:solidFill>
                  <a:srgbClr val="FF0000"/>
                </a:solidFill>
                <a:latin typeface="Calibri" panose="020F0502020204030204" pitchFamily="34" charset="0"/>
                <a:cs typeface="Calibri" panose="020F0502020204030204" pitchFamily="34" charset="0"/>
              </a:rPr>
              <a:t>Koçluk ne değildir ?</a:t>
            </a:r>
            <a:endParaRPr lang="tr-TR" sz="4800" dirty="0"/>
          </a:p>
        </p:txBody>
      </p:sp>
    </p:spTree>
    <p:extLst>
      <p:ext uri="{BB962C8B-B14F-4D97-AF65-F5344CB8AC3E}">
        <p14:creationId xmlns:p14="http://schemas.microsoft.com/office/powerpoint/2010/main" val="2340522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5639A505-F7B6-4AD5-9E2E-C1E6C0ACE112}"/>
              </a:ext>
            </a:extLst>
          </p:cNvPr>
          <p:cNvSpPr>
            <a:spLocks noGrp="1"/>
          </p:cNvSpPr>
          <p:nvPr>
            <p:ph type="title"/>
          </p:nvPr>
        </p:nvSpPr>
        <p:spPr/>
        <p:txBody>
          <a:bodyPr/>
          <a:lstStyle/>
          <a:p>
            <a:r>
              <a:rPr lang="tr-TR" dirty="0"/>
              <a:t>Öğrenci koçluğu nedir?</a:t>
            </a:r>
          </a:p>
        </p:txBody>
      </p:sp>
      <p:sp>
        <p:nvSpPr>
          <p:cNvPr id="4" name="İçerik Yer Tutucusu 3">
            <a:extLst>
              <a:ext uri="{FF2B5EF4-FFF2-40B4-BE49-F238E27FC236}">
                <a16:creationId xmlns="" xmlns:a16="http://schemas.microsoft.com/office/drawing/2014/main" id="{68DEAD20-4523-43EC-92B4-2AFB54056CEE}"/>
              </a:ext>
            </a:extLst>
          </p:cNvPr>
          <p:cNvSpPr>
            <a:spLocks noGrp="1"/>
          </p:cNvSpPr>
          <p:nvPr>
            <p:ph sz="half" idx="2"/>
          </p:nvPr>
        </p:nvSpPr>
        <p:spPr>
          <a:xfrm>
            <a:off x="819150" y="1124744"/>
            <a:ext cx="8073330" cy="3686064"/>
          </a:xfrm>
        </p:spPr>
        <p:txBody>
          <a:bodyPr>
            <a:normAutofit/>
          </a:bodyPr>
          <a:lstStyle/>
          <a:p>
            <a:pPr algn="l"/>
            <a:endParaRPr lang="tr-TR" sz="2800" b="0" i="0" u="none" strike="noStrike" baseline="0" dirty="0">
              <a:solidFill>
                <a:srgbClr val="000000"/>
              </a:solidFill>
              <a:latin typeface="Calibri" panose="020F0502020204030204" pitchFamily="34" charset="0"/>
            </a:endParaRPr>
          </a:p>
          <a:p>
            <a:r>
              <a:rPr lang="tr-TR" sz="2800" b="0" i="0" u="none" strike="noStrike" baseline="0" dirty="0">
                <a:latin typeface="Calibri" panose="020F0502020204030204" pitchFamily="34" charset="0"/>
              </a:rPr>
              <a:t>Eğitim Koçluk Sistemi, eğitim ortamında bir koç ve öğrenci arasında kurulan, öğrencinin gelişimini destekleme amaçlı bir güç birliğidir. Koçluk öğrencinin; kendini tanımasını, kendisinde geliştirebileceği alanlarla ilgili hedefler belirlemesini, öğrenme becerilerini kazanmasını, amaçlamaktadır. </a:t>
            </a:r>
            <a:endParaRPr lang="tr-TR" sz="2800" dirty="0"/>
          </a:p>
        </p:txBody>
      </p:sp>
    </p:spTree>
    <p:extLst>
      <p:ext uri="{BB962C8B-B14F-4D97-AF65-F5344CB8AC3E}">
        <p14:creationId xmlns:p14="http://schemas.microsoft.com/office/powerpoint/2010/main" val="1606769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6AC8E29-91A1-4F21-BA29-C78DAB09320F}"/>
              </a:ext>
            </a:extLst>
          </p:cNvPr>
          <p:cNvSpPr>
            <a:spLocks noGrp="1"/>
          </p:cNvSpPr>
          <p:nvPr>
            <p:ph type="title"/>
          </p:nvPr>
        </p:nvSpPr>
        <p:spPr/>
        <p:txBody>
          <a:bodyPr/>
          <a:lstStyle/>
          <a:p>
            <a:r>
              <a:rPr lang="tr-TR" dirty="0"/>
              <a:t>Farkındalık kazanır</a:t>
            </a:r>
          </a:p>
        </p:txBody>
      </p:sp>
      <p:sp>
        <p:nvSpPr>
          <p:cNvPr id="4" name="İçerik Yer Tutucusu 3">
            <a:extLst>
              <a:ext uri="{FF2B5EF4-FFF2-40B4-BE49-F238E27FC236}">
                <a16:creationId xmlns="" xmlns:a16="http://schemas.microsoft.com/office/drawing/2014/main" id="{50FCF35F-0583-4635-B8F1-E52E14042790}"/>
              </a:ext>
            </a:extLst>
          </p:cNvPr>
          <p:cNvSpPr>
            <a:spLocks noGrp="1"/>
          </p:cNvSpPr>
          <p:nvPr>
            <p:ph sz="half" idx="2"/>
          </p:nvPr>
        </p:nvSpPr>
        <p:spPr>
          <a:xfrm>
            <a:off x="395536" y="1196752"/>
            <a:ext cx="3624014" cy="5184576"/>
          </a:xfrm>
        </p:spPr>
        <p:txBody>
          <a:bodyPr/>
          <a:lstStyle/>
          <a:p>
            <a:r>
              <a:rPr lang="tr-TR" sz="2800" b="0" i="0" u="none" strike="noStrike" baseline="0" dirty="0">
                <a:latin typeface="Calibri" panose="020F0502020204030204" pitchFamily="34" charset="0"/>
              </a:rPr>
              <a:t>Eğitim koçluğu sürecinde öğrenci kendisini daha iyi tanır, sahip olduğu meziyetleri keşfeder ve hataları tecrübe olarak kabul edip, yeterliliklerini artırır. </a:t>
            </a:r>
          </a:p>
          <a:p>
            <a:endParaRPr lang="tr-TR" dirty="0"/>
          </a:p>
        </p:txBody>
      </p:sp>
      <p:sp>
        <p:nvSpPr>
          <p:cNvPr id="6" name="İçerik Yer Tutucusu 5">
            <a:extLst>
              <a:ext uri="{FF2B5EF4-FFF2-40B4-BE49-F238E27FC236}">
                <a16:creationId xmlns="" xmlns:a16="http://schemas.microsoft.com/office/drawing/2014/main" id="{716DB272-309E-4DBA-B847-596C88E6C24D}"/>
              </a:ext>
            </a:extLst>
          </p:cNvPr>
          <p:cNvSpPr>
            <a:spLocks noGrp="1"/>
          </p:cNvSpPr>
          <p:nvPr>
            <p:ph sz="quarter" idx="4"/>
          </p:nvPr>
        </p:nvSpPr>
        <p:spPr>
          <a:xfrm>
            <a:off x="4572000" y="1196752"/>
            <a:ext cx="3752850" cy="5400600"/>
          </a:xfrm>
        </p:spPr>
        <p:txBody>
          <a:bodyPr/>
          <a:lstStyle/>
          <a:p>
            <a:r>
              <a:rPr lang="tr-TR" b="0" i="0" u="none" strike="noStrike" baseline="0" dirty="0">
                <a:latin typeface="Calibri" panose="020F0502020204030204" pitchFamily="34" charset="0"/>
              </a:rPr>
              <a:t>GÜVEN -GİZLİLİK</a:t>
            </a:r>
          </a:p>
          <a:p>
            <a:r>
              <a:rPr lang="tr-TR" b="0" i="0" u="none" strike="noStrike" baseline="0" dirty="0">
                <a:latin typeface="Calibri" panose="020F0502020204030204" pitchFamily="34" charset="0"/>
              </a:rPr>
              <a:t>Eğitim koçluğu sistemi; öğrencinin okul yaşamı aile yaşamı ve sosyal yaşamının olumlu yönde etkilenmesini hedefleyen, başından sonuna değin güven ve gizlilik esasına dayanan bir süreçtir. </a:t>
            </a:r>
          </a:p>
          <a:p>
            <a:endParaRPr lang="tr-TR" dirty="0"/>
          </a:p>
        </p:txBody>
      </p:sp>
    </p:spTree>
    <p:extLst>
      <p:ext uri="{BB962C8B-B14F-4D97-AF65-F5344CB8AC3E}">
        <p14:creationId xmlns:p14="http://schemas.microsoft.com/office/powerpoint/2010/main" val="2004959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6AC8E29-91A1-4F21-BA29-C78DAB09320F}"/>
              </a:ext>
            </a:extLst>
          </p:cNvPr>
          <p:cNvSpPr>
            <a:spLocks noGrp="1"/>
          </p:cNvSpPr>
          <p:nvPr>
            <p:ph type="title"/>
          </p:nvPr>
        </p:nvSpPr>
        <p:spPr/>
        <p:txBody>
          <a:bodyPr/>
          <a:lstStyle/>
          <a:p>
            <a:r>
              <a:rPr lang="tr-TR" dirty="0"/>
              <a:t>AKADEMİK BAŞARI </a:t>
            </a:r>
          </a:p>
        </p:txBody>
      </p:sp>
      <p:sp>
        <p:nvSpPr>
          <p:cNvPr id="4" name="İçerik Yer Tutucusu 3">
            <a:extLst>
              <a:ext uri="{FF2B5EF4-FFF2-40B4-BE49-F238E27FC236}">
                <a16:creationId xmlns="" xmlns:a16="http://schemas.microsoft.com/office/drawing/2014/main" id="{50FCF35F-0583-4635-B8F1-E52E14042790}"/>
              </a:ext>
            </a:extLst>
          </p:cNvPr>
          <p:cNvSpPr>
            <a:spLocks noGrp="1"/>
          </p:cNvSpPr>
          <p:nvPr>
            <p:ph sz="half" idx="2"/>
          </p:nvPr>
        </p:nvSpPr>
        <p:spPr>
          <a:xfrm>
            <a:off x="467544" y="1052736"/>
            <a:ext cx="3552006" cy="3758072"/>
          </a:xfrm>
        </p:spPr>
        <p:txBody>
          <a:bodyPr>
            <a:noAutofit/>
          </a:bodyPr>
          <a:lstStyle/>
          <a:p>
            <a:r>
              <a:rPr lang="tr-TR" b="0" i="0" u="none" strike="noStrike" baseline="0" dirty="0">
                <a:latin typeface="Calibri" panose="020F0502020204030204" pitchFamily="34" charset="0"/>
              </a:rPr>
              <a:t>Koçluk sisteminin uygulandığı okullarda, ders başarısının yükseldiği, bireyin ailesiyle ve çevresiyle ilişkilerinin güçlendiği ve disiplin problemlerinin önemli oranda azaldığı gözlenmiştir. </a:t>
            </a:r>
            <a:endParaRPr lang="tr-TR" dirty="0"/>
          </a:p>
        </p:txBody>
      </p:sp>
      <p:sp>
        <p:nvSpPr>
          <p:cNvPr id="6" name="İçerik Yer Tutucusu 5">
            <a:extLst>
              <a:ext uri="{FF2B5EF4-FFF2-40B4-BE49-F238E27FC236}">
                <a16:creationId xmlns="" xmlns:a16="http://schemas.microsoft.com/office/drawing/2014/main" id="{716DB272-309E-4DBA-B847-596C88E6C24D}"/>
              </a:ext>
            </a:extLst>
          </p:cNvPr>
          <p:cNvSpPr>
            <a:spLocks noGrp="1"/>
          </p:cNvSpPr>
          <p:nvPr>
            <p:ph sz="quarter" idx="4"/>
          </p:nvPr>
        </p:nvSpPr>
        <p:spPr>
          <a:xfrm>
            <a:off x="4716016" y="1153208"/>
            <a:ext cx="3960440" cy="4220008"/>
          </a:xfrm>
        </p:spPr>
        <p:txBody>
          <a:bodyPr>
            <a:noAutofit/>
          </a:bodyPr>
          <a:lstStyle/>
          <a:p>
            <a:r>
              <a:rPr lang="tr-TR" b="0" i="0" u="none" strike="noStrike" baseline="0" dirty="0">
                <a:latin typeface="Calibri" panose="020F0502020204030204" pitchFamily="34" charset="0"/>
              </a:rPr>
              <a:t>Eğitim koçluğu, bireyin arzu ettiği hedef ve performansa erişmek için koç ve öğrenci arasında çalışılan program dâhilinde akademik başarıda, eğitim hedeflerinin yerine getirilmesinde, öğrencinin bireysel özelliklerini ön plana çıkartır. </a:t>
            </a:r>
          </a:p>
          <a:p>
            <a:endParaRPr lang="tr-TR" dirty="0"/>
          </a:p>
        </p:txBody>
      </p:sp>
    </p:spTree>
    <p:extLst>
      <p:ext uri="{BB962C8B-B14F-4D97-AF65-F5344CB8AC3E}">
        <p14:creationId xmlns:p14="http://schemas.microsoft.com/office/powerpoint/2010/main" val="32093349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6AC8E29-91A1-4F21-BA29-C78DAB09320F}"/>
              </a:ext>
            </a:extLst>
          </p:cNvPr>
          <p:cNvSpPr>
            <a:spLocks noGrp="1"/>
          </p:cNvSpPr>
          <p:nvPr>
            <p:ph type="title"/>
          </p:nvPr>
        </p:nvSpPr>
        <p:spPr/>
        <p:txBody>
          <a:bodyPr/>
          <a:lstStyle/>
          <a:p>
            <a:r>
              <a:rPr lang="tr-TR" dirty="0"/>
              <a:t>İŞBİRLİĞİ </a:t>
            </a:r>
          </a:p>
        </p:txBody>
      </p:sp>
      <p:sp>
        <p:nvSpPr>
          <p:cNvPr id="4" name="İçerik Yer Tutucusu 3">
            <a:extLst>
              <a:ext uri="{FF2B5EF4-FFF2-40B4-BE49-F238E27FC236}">
                <a16:creationId xmlns="" xmlns:a16="http://schemas.microsoft.com/office/drawing/2014/main" id="{50FCF35F-0583-4635-B8F1-E52E14042790}"/>
              </a:ext>
            </a:extLst>
          </p:cNvPr>
          <p:cNvSpPr>
            <a:spLocks noGrp="1"/>
          </p:cNvSpPr>
          <p:nvPr>
            <p:ph sz="half" idx="2"/>
          </p:nvPr>
        </p:nvSpPr>
        <p:spPr>
          <a:xfrm>
            <a:off x="611560" y="1124744"/>
            <a:ext cx="3407990" cy="2952328"/>
          </a:xfrm>
        </p:spPr>
        <p:txBody>
          <a:bodyPr>
            <a:normAutofit/>
          </a:bodyPr>
          <a:lstStyle/>
          <a:p>
            <a:r>
              <a:rPr lang="tr-TR" sz="2800" b="0" i="0" u="none" strike="noStrike" baseline="0" dirty="0">
                <a:latin typeface="Calibri" panose="020F0502020204030204" pitchFamily="34" charset="0"/>
              </a:rPr>
              <a:t>Eğitim koçluğunun okul idaresini, öğretmenleri ve ebeveynleri kapsayan üç temel dayanağı bulunur. </a:t>
            </a:r>
          </a:p>
          <a:p>
            <a:endParaRPr lang="tr-TR" sz="2800" dirty="0"/>
          </a:p>
        </p:txBody>
      </p:sp>
      <p:sp>
        <p:nvSpPr>
          <p:cNvPr id="6" name="İçerik Yer Tutucusu 5">
            <a:extLst>
              <a:ext uri="{FF2B5EF4-FFF2-40B4-BE49-F238E27FC236}">
                <a16:creationId xmlns="" xmlns:a16="http://schemas.microsoft.com/office/drawing/2014/main" id="{716DB272-309E-4DBA-B847-596C88E6C24D}"/>
              </a:ext>
            </a:extLst>
          </p:cNvPr>
          <p:cNvSpPr>
            <a:spLocks noGrp="1"/>
          </p:cNvSpPr>
          <p:nvPr>
            <p:ph sz="quarter" idx="4"/>
          </p:nvPr>
        </p:nvSpPr>
        <p:spPr>
          <a:xfrm>
            <a:off x="4572000" y="1268760"/>
            <a:ext cx="4176464" cy="5223480"/>
          </a:xfrm>
        </p:spPr>
        <p:txBody>
          <a:bodyPr>
            <a:noAutofit/>
          </a:bodyPr>
          <a:lstStyle/>
          <a:p>
            <a:r>
              <a:rPr lang="tr-TR" b="0" i="0" u="none" strike="noStrike" baseline="0" dirty="0">
                <a:latin typeface="Calibri" panose="020F0502020204030204" pitchFamily="34" charset="0"/>
              </a:rPr>
              <a:t>Eğitim Koçu, öğrenciye odaklanarak öğrenci ve aile ile birlikte öğrencinin başarma isteğini arttırıcı çalışmalar yapar. Öğrenci ile iletişim halinde ders başarısını takip eder. Gerekli durumlarda okul rehberlik servisine öğrenciyi yönlendirir. </a:t>
            </a:r>
          </a:p>
          <a:p>
            <a:endParaRPr lang="tr-TR" dirty="0"/>
          </a:p>
        </p:txBody>
      </p:sp>
    </p:spTree>
    <p:extLst>
      <p:ext uri="{BB962C8B-B14F-4D97-AF65-F5344CB8AC3E}">
        <p14:creationId xmlns:p14="http://schemas.microsoft.com/office/powerpoint/2010/main" val="18418430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6AC8E29-91A1-4F21-BA29-C78DAB09320F}"/>
              </a:ext>
            </a:extLst>
          </p:cNvPr>
          <p:cNvSpPr>
            <a:spLocks noGrp="1"/>
          </p:cNvSpPr>
          <p:nvPr>
            <p:ph type="title"/>
          </p:nvPr>
        </p:nvSpPr>
        <p:spPr>
          <a:xfrm>
            <a:off x="811530" y="332656"/>
            <a:ext cx="7520940" cy="548640"/>
          </a:xfrm>
        </p:spPr>
        <p:txBody>
          <a:bodyPr/>
          <a:lstStyle/>
          <a:p>
            <a:r>
              <a:rPr lang="tr-TR" sz="2400" b="1" i="0" u="none" strike="noStrike" baseline="0" dirty="0">
                <a:latin typeface="Calibri" panose="020F0502020204030204" pitchFamily="34" charset="0"/>
              </a:rPr>
              <a:t>Sürecin işleyişi özetle şöyle ifade edilebilir. </a:t>
            </a:r>
            <a:endParaRPr lang="tr-TR" sz="2400" dirty="0"/>
          </a:p>
        </p:txBody>
      </p:sp>
      <p:sp>
        <p:nvSpPr>
          <p:cNvPr id="4" name="İçerik Yer Tutucusu 3">
            <a:extLst>
              <a:ext uri="{FF2B5EF4-FFF2-40B4-BE49-F238E27FC236}">
                <a16:creationId xmlns="" xmlns:a16="http://schemas.microsoft.com/office/drawing/2014/main" id="{50FCF35F-0583-4635-B8F1-E52E14042790}"/>
              </a:ext>
            </a:extLst>
          </p:cNvPr>
          <p:cNvSpPr>
            <a:spLocks noGrp="1"/>
          </p:cNvSpPr>
          <p:nvPr>
            <p:ph sz="half" idx="2"/>
          </p:nvPr>
        </p:nvSpPr>
        <p:spPr>
          <a:xfrm>
            <a:off x="179512" y="1052736"/>
            <a:ext cx="8640960" cy="4608512"/>
          </a:xfrm>
        </p:spPr>
        <p:txBody>
          <a:bodyPr>
            <a:normAutofit/>
          </a:bodyPr>
          <a:lstStyle/>
          <a:p>
            <a:r>
              <a:rPr lang="tr-TR" b="0" i="0" u="none" strike="noStrike" baseline="0" dirty="0">
                <a:latin typeface="Wingdings" panose="05000000000000000000" pitchFamily="2" charset="2"/>
              </a:rPr>
              <a:t> </a:t>
            </a:r>
            <a:r>
              <a:rPr lang="tr-TR" b="0" i="0" u="none" strike="noStrike" baseline="0" dirty="0">
                <a:latin typeface="Calibri" panose="020F0502020204030204" pitchFamily="34" charset="0"/>
              </a:rPr>
              <a:t>Eğitim koçu sorular yoluyla öğrencinin kendini tanımasına yardımcı olur. </a:t>
            </a:r>
          </a:p>
          <a:p>
            <a:r>
              <a:rPr lang="tr-TR" b="0" i="0" u="none" strike="noStrike" baseline="0" dirty="0">
                <a:latin typeface="Wingdings" panose="05000000000000000000" pitchFamily="2" charset="2"/>
              </a:rPr>
              <a:t> </a:t>
            </a:r>
            <a:r>
              <a:rPr lang="tr-TR" b="0" i="0" u="none" strike="noStrike" baseline="0" dirty="0">
                <a:latin typeface="Calibri" panose="020F0502020204030204" pitchFamily="34" charset="0"/>
              </a:rPr>
              <a:t>Öğrenci, koçluk sisteminde belirlenen hedefler doğrultusunda sorumluluk alır. </a:t>
            </a:r>
          </a:p>
          <a:p>
            <a:r>
              <a:rPr lang="tr-TR" b="0" i="0" u="none" strike="noStrike" baseline="0" dirty="0">
                <a:latin typeface="Wingdings" panose="05000000000000000000" pitchFamily="2" charset="2"/>
              </a:rPr>
              <a:t> </a:t>
            </a:r>
            <a:r>
              <a:rPr lang="tr-TR" b="0" i="0" u="none" strike="noStrike" baseline="0" dirty="0">
                <a:latin typeface="Calibri" panose="020F0502020204030204" pitchFamily="34" charset="0"/>
              </a:rPr>
              <a:t>Eğitim koçu süreç içinde öğrenciye geribildirim verir ve yakından takip eder. </a:t>
            </a:r>
          </a:p>
          <a:p>
            <a:r>
              <a:rPr lang="tr-TR" b="0" i="0" u="none" strike="noStrike" baseline="0" dirty="0">
                <a:latin typeface="Wingdings" panose="05000000000000000000" pitchFamily="2" charset="2"/>
              </a:rPr>
              <a:t> </a:t>
            </a:r>
            <a:r>
              <a:rPr lang="tr-TR" b="0" i="0" u="none" strike="noStrike" baseline="0" dirty="0">
                <a:latin typeface="Calibri" panose="020F0502020204030204" pitchFamily="34" charset="0"/>
              </a:rPr>
              <a:t>Eğitim koçu ve öğrenci süreç hakkında değerlendirme yaparak gerektiğinde hedeflerde düzenleme yaparlar. </a:t>
            </a:r>
          </a:p>
        </p:txBody>
      </p:sp>
    </p:spTree>
    <p:extLst>
      <p:ext uri="{BB962C8B-B14F-4D97-AF65-F5344CB8AC3E}">
        <p14:creationId xmlns:p14="http://schemas.microsoft.com/office/powerpoint/2010/main" val="2092501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65760"/>
            <a:ext cx="8352928" cy="1119024"/>
          </a:xfrm>
        </p:spPr>
        <p:txBody>
          <a:bodyPr>
            <a:noAutofit/>
          </a:bodyPr>
          <a:lstStyle/>
          <a:p>
            <a:pPr algn="ctr"/>
            <a:r>
              <a:rPr lang="tr-TR" sz="4800" b="1" dirty="0"/>
              <a:t/>
            </a:r>
            <a:br>
              <a:rPr lang="tr-TR" sz="4800" b="1" dirty="0"/>
            </a:br>
            <a:r>
              <a:rPr lang="tr-TR" sz="4800" b="1" dirty="0"/>
              <a:t/>
            </a:r>
            <a:br>
              <a:rPr lang="tr-TR" sz="4800" b="1" dirty="0"/>
            </a:br>
            <a:r>
              <a:rPr lang="tr-TR" sz="4400" b="1" dirty="0"/>
              <a:t>Önce Öğrencİ   </a:t>
            </a:r>
            <a:br>
              <a:rPr lang="tr-TR" sz="4400" b="1" dirty="0"/>
            </a:br>
            <a:r>
              <a:rPr lang="tr-TR" sz="4400" b="1" dirty="0"/>
              <a:t>Öğrencİ Yoksa Bİz Yokuz</a:t>
            </a:r>
            <a:r>
              <a:rPr lang="tr-TR" sz="4400" dirty="0"/>
              <a:t/>
            </a:r>
            <a:br>
              <a:rPr lang="tr-TR" sz="4400" dirty="0"/>
            </a:br>
            <a:r>
              <a:rPr lang="tr-TR" sz="4400" dirty="0"/>
              <a:t/>
            </a:r>
            <a:br>
              <a:rPr lang="tr-TR" sz="4400" dirty="0"/>
            </a:br>
            <a:endParaRPr lang="tr-TR" sz="4800" b="1" dirty="0"/>
          </a:p>
        </p:txBody>
      </p:sp>
      <p:pic>
        <p:nvPicPr>
          <p:cNvPr id="4" name="İçerik Yer Tutucusu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00808"/>
            <a:ext cx="9144000" cy="4032448"/>
          </a:xfrm>
          <a:prstGeom prst="rect">
            <a:avLst/>
          </a:prstGeom>
          <a:noFill/>
          <a:ln>
            <a:noFill/>
          </a:ln>
        </p:spPr>
      </p:pic>
    </p:spTree>
    <p:extLst>
      <p:ext uri="{BB962C8B-B14F-4D97-AF65-F5344CB8AC3E}">
        <p14:creationId xmlns:p14="http://schemas.microsoft.com/office/powerpoint/2010/main" val="1932755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7E4C6548-CC6B-477F-9235-432A6630A926}"/>
              </a:ext>
            </a:extLst>
          </p:cNvPr>
          <p:cNvSpPr>
            <a:spLocks noGrp="1"/>
          </p:cNvSpPr>
          <p:nvPr>
            <p:ph type="title"/>
          </p:nvPr>
        </p:nvSpPr>
        <p:spPr>
          <a:xfrm>
            <a:off x="611560" y="365760"/>
            <a:ext cx="7732340" cy="830992"/>
          </a:xfrm>
        </p:spPr>
        <p:txBody>
          <a:bodyPr/>
          <a:lstStyle/>
          <a:p>
            <a:r>
              <a:rPr lang="tr-TR" sz="2000" b="1" i="0" u="none" strike="noStrike" baseline="0" dirty="0">
                <a:solidFill>
                  <a:srgbClr val="000000"/>
                </a:solidFill>
                <a:latin typeface="Calibri" panose="020F0502020204030204" pitchFamily="34" charset="0"/>
              </a:rPr>
              <a:t>Bunları gerçekleştirmek için koçluk sistemi çerçevesinde yapılacak çalışmalar; </a:t>
            </a:r>
            <a:br>
              <a:rPr lang="tr-TR" sz="2000" b="1" i="0" u="none" strike="noStrike" baseline="0" dirty="0">
                <a:solidFill>
                  <a:srgbClr val="000000"/>
                </a:solidFill>
                <a:latin typeface="Calibri" panose="020F0502020204030204" pitchFamily="34" charset="0"/>
              </a:rPr>
            </a:br>
            <a:endParaRPr lang="tr-TR" sz="2000" b="1" dirty="0"/>
          </a:p>
        </p:txBody>
      </p:sp>
      <p:sp>
        <p:nvSpPr>
          <p:cNvPr id="4" name="İçerik Yer Tutucusu 3">
            <a:extLst>
              <a:ext uri="{FF2B5EF4-FFF2-40B4-BE49-F238E27FC236}">
                <a16:creationId xmlns="" xmlns:a16="http://schemas.microsoft.com/office/drawing/2014/main" id="{7AA43387-718A-4046-B32A-E8F1F0E6E117}"/>
              </a:ext>
            </a:extLst>
          </p:cNvPr>
          <p:cNvSpPr>
            <a:spLocks noGrp="1"/>
          </p:cNvSpPr>
          <p:nvPr>
            <p:ph sz="half" idx="2"/>
          </p:nvPr>
        </p:nvSpPr>
        <p:spPr>
          <a:xfrm>
            <a:off x="800100" y="1052736"/>
            <a:ext cx="7925504" cy="4248472"/>
          </a:xfrm>
        </p:spPr>
        <p:txBody>
          <a:bodyPr>
            <a:normAutofit lnSpcReduction="10000"/>
          </a:bodyPr>
          <a:lstStyle/>
          <a:p>
            <a:r>
              <a:rPr lang="tr-TR" sz="1800" b="0" i="0" u="none" strike="noStrike" baseline="0" dirty="0">
                <a:solidFill>
                  <a:srgbClr val="000000"/>
                </a:solidFill>
                <a:latin typeface="Calibri" panose="020F0502020204030204" pitchFamily="34" charset="0"/>
              </a:rPr>
              <a:t>Ne yapmak istiyorum? </a:t>
            </a:r>
          </a:p>
          <a:p>
            <a:r>
              <a:rPr lang="tr-TR" sz="1800" b="0" i="0" u="none" strike="noStrike" baseline="0" dirty="0">
                <a:solidFill>
                  <a:srgbClr val="000000"/>
                </a:solidFill>
                <a:latin typeface="Calibri" panose="020F0502020204030204" pitchFamily="34" charset="0"/>
              </a:rPr>
              <a:t>Nereden başlamalıyım? </a:t>
            </a:r>
          </a:p>
          <a:p>
            <a:r>
              <a:rPr lang="tr-TR" sz="1800" b="0" i="0" u="none" strike="noStrike" baseline="0" dirty="0">
                <a:solidFill>
                  <a:srgbClr val="000000"/>
                </a:solidFill>
                <a:latin typeface="Calibri" panose="020F0502020204030204" pitchFamily="34" charset="0"/>
              </a:rPr>
              <a:t>Güçlü ve zayıf yanlarım neler? </a:t>
            </a:r>
          </a:p>
          <a:p>
            <a:r>
              <a:rPr lang="tr-TR" sz="1800" b="0" i="0" u="none" strike="noStrike" baseline="0" dirty="0">
                <a:solidFill>
                  <a:srgbClr val="000000"/>
                </a:solidFill>
                <a:latin typeface="Calibri" panose="020F0502020204030204" pitchFamily="34" charset="0"/>
              </a:rPr>
              <a:t>Kendimi ne kadar tanıyorum? </a:t>
            </a:r>
          </a:p>
          <a:p>
            <a:r>
              <a:rPr lang="tr-TR" sz="1800" b="0" i="0" u="none" strike="noStrike" baseline="0" dirty="0">
                <a:solidFill>
                  <a:srgbClr val="000000"/>
                </a:solidFill>
                <a:latin typeface="Calibri" panose="020F0502020204030204" pitchFamily="34" charset="0"/>
              </a:rPr>
              <a:t>Bir hedefim var mı? </a:t>
            </a:r>
          </a:p>
          <a:p>
            <a:r>
              <a:rPr lang="tr-TR" sz="1800" b="0" i="0" u="none" strike="noStrike" baseline="0" dirty="0">
                <a:solidFill>
                  <a:srgbClr val="000000"/>
                </a:solidFill>
                <a:latin typeface="Calibri" panose="020F0502020204030204" pitchFamily="34" charset="0"/>
              </a:rPr>
              <a:t>Kendimi nasıl geliştirebilirim? </a:t>
            </a:r>
          </a:p>
          <a:p>
            <a:r>
              <a:rPr lang="tr-TR" sz="1800" b="0" i="0" u="none" strike="noStrike" baseline="0" dirty="0">
                <a:solidFill>
                  <a:srgbClr val="000000"/>
                </a:solidFill>
                <a:latin typeface="Calibri" panose="020F0502020204030204" pitchFamily="34" charset="0"/>
              </a:rPr>
              <a:t>Kendimi nasıl ifade edebilirim? </a:t>
            </a:r>
          </a:p>
          <a:p>
            <a:r>
              <a:rPr lang="tr-TR" sz="1800" b="0" i="0" u="none" strike="noStrike" baseline="0" dirty="0">
                <a:solidFill>
                  <a:srgbClr val="000000"/>
                </a:solidFill>
                <a:latin typeface="Calibri" panose="020F0502020204030204" pitchFamily="34" charset="0"/>
              </a:rPr>
              <a:t>Kendime güvenim ve inancım ne kadar? </a:t>
            </a:r>
          </a:p>
          <a:p>
            <a:r>
              <a:rPr lang="tr-TR" sz="1800" b="0" i="0" u="none" strike="noStrike" baseline="0" dirty="0">
                <a:solidFill>
                  <a:srgbClr val="000000"/>
                </a:solidFill>
                <a:latin typeface="Calibri" panose="020F0502020204030204" pitchFamily="34" charset="0"/>
              </a:rPr>
              <a:t>Hangi mesleği seçmek istiyorum? </a:t>
            </a:r>
          </a:p>
          <a:p>
            <a:r>
              <a:rPr lang="tr-TR" sz="1800" b="0" i="0" u="none" strike="noStrike" baseline="0" dirty="0">
                <a:solidFill>
                  <a:srgbClr val="000000"/>
                </a:solidFill>
                <a:latin typeface="Calibri" panose="020F0502020204030204" pitchFamily="34" charset="0"/>
              </a:rPr>
              <a:t>Öğrenciliğin gerektirdiği sorumlulukların farkında mıyım? </a:t>
            </a:r>
          </a:p>
          <a:p>
            <a:r>
              <a:rPr lang="tr-TR" sz="1800" b="0" i="0" u="none" strike="noStrike" baseline="0" dirty="0">
                <a:solidFill>
                  <a:srgbClr val="000000"/>
                </a:solidFill>
                <a:latin typeface="Calibri" panose="020F0502020204030204" pitchFamily="34" charset="0"/>
              </a:rPr>
              <a:t>Yapılan bu çalışmalar öğrencilerin kendilerini keşfetmelerini ve sorgulamalarını sağlayacaktır. </a:t>
            </a:r>
            <a:endParaRPr lang="tr-TR" dirty="0"/>
          </a:p>
        </p:txBody>
      </p:sp>
    </p:spTree>
    <p:extLst>
      <p:ext uri="{BB962C8B-B14F-4D97-AF65-F5344CB8AC3E}">
        <p14:creationId xmlns:p14="http://schemas.microsoft.com/office/powerpoint/2010/main" val="13009357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5085184"/>
          </a:xfrm>
        </p:spPr>
        <p:txBody>
          <a:bodyPr>
            <a:normAutofit lnSpcReduction="10000"/>
          </a:bodyPr>
          <a:lstStyle/>
          <a:p>
            <a:r>
              <a:rPr lang="tr-TR" sz="2600" b="0" dirty="0">
                <a:latin typeface="Calibri" panose="020F0502020204030204" pitchFamily="34" charset="0"/>
                <a:cs typeface="Calibri" panose="020F0502020204030204" pitchFamily="34" charset="0"/>
              </a:rPr>
              <a:t>Bizim öğrencilerimizle yapacağımız çalışmada :</a:t>
            </a:r>
          </a:p>
          <a:p>
            <a:r>
              <a:rPr lang="tr-TR" sz="2600" b="0" dirty="0">
                <a:latin typeface="Calibri" panose="020F0502020204030204" pitchFamily="34" charset="0"/>
                <a:cs typeface="Calibri" panose="020F0502020204030204" pitchFamily="34" charset="0"/>
              </a:rPr>
              <a:t>Şu andaki öğrencilik performansın gerçekten görmek istediğin bir performans mı ?</a:t>
            </a:r>
          </a:p>
          <a:p>
            <a:r>
              <a:rPr lang="tr-TR" sz="2600" b="0" dirty="0">
                <a:latin typeface="Calibri" panose="020F0502020204030204" pitchFamily="34" charset="0"/>
                <a:cs typeface="Calibri" panose="020F0502020204030204" pitchFamily="34" charset="0"/>
              </a:rPr>
              <a:t>Bu sınava hazırlık sürecinde nasıl bir öğrenci olma istiyorsun ?</a:t>
            </a:r>
          </a:p>
          <a:p>
            <a:r>
              <a:rPr lang="tr-TR" sz="2600" b="0" dirty="0">
                <a:latin typeface="Calibri" panose="020F0502020204030204" pitchFamily="34" charset="0"/>
                <a:cs typeface="Calibri" panose="020F0502020204030204" pitchFamily="34" charset="0"/>
              </a:rPr>
              <a:t>Bu sınav süresinde neleri değiştirmek istersin ?</a:t>
            </a:r>
          </a:p>
          <a:p>
            <a:r>
              <a:rPr lang="tr-TR" sz="2600" b="0" dirty="0">
                <a:latin typeface="Calibri" panose="020F0502020204030204" pitchFamily="34" charset="0"/>
                <a:cs typeface="Calibri" panose="020F0502020204030204" pitchFamily="34" charset="0"/>
              </a:rPr>
              <a:t>Senin için gerçekleşmesi mümkün olan ve gerçekleşmesini istediğin şeyler neler ?</a:t>
            </a:r>
            <a:endParaRPr lang="tr-TR" sz="2600" b="0" i="0" u="none" strike="noStrike" baseline="0" dirty="0">
              <a:solidFill>
                <a:srgbClr val="000000"/>
              </a:solidFill>
              <a:latin typeface="Wingdings" panose="05000000000000000000" pitchFamily="2" charset="2"/>
            </a:endParaRPr>
          </a:p>
          <a:p>
            <a:r>
              <a:rPr lang="tr-TR" sz="2600" b="0" i="0" u="none" strike="noStrike" baseline="0" dirty="0">
                <a:solidFill>
                  <a:srgbClr val="000000"/>
                </a:solidFill>
                <a:latin typeface="Wingdings" panose="05000000000000000000" pitchFamily="2" charset="2"/>
              </a:rPr>
              <a:t> </a:t>
            </a:r>
            <a:r>
              <a:rPr lang="tr-TR" sz="2600" b="0" i="0" u="none" strike="noStrike" baseline="0" dirty="0">
                <a:solidFill>
                  <a:srgbClr val="000000"/>
                </a:solidFill>
                <a:latin typeface="Calibri" panose="020F0502020204030204" pitchFamily="34" charset="0"/>
              </a:rPr>
              <a:t>Ben ne istiyorum? </a:t>
            </a:r>
          </a:p>
          <a:p>
            <a:r>
              <a:rPr lang="tr-TR" sz="2600" b="0" i="0" u="none" strike="noStrike" baseline="0" dirty="0">
                <a:solidFill>
                  <a:srgbClr val="000000"/>
                </a:solidFill>
                <a:latin typeface="Wingdings" panose="05000000000000000000" pitchFamily="2" charset="2"/>
              </a:rPr>
              <a:t> </a:t>
            </a:r>
            <a:r>
              <a:rPr lang="tr-TR" sz="2600" b="0" i="0" u="none" strike="noStrike" baseline="0" dirty="0">
                <a:solidFill>
                  <a:srgbClr val="000000"/>
                </a:solidFill>
                <a:latin typeface="Calibri" panose="020F0502020204030204" pitchFamily="34" charset="0"/>
              </a:rPr>
              <a:t>Ben neler yapabilirim? </a:t>
            </a:r>
          </a:p>
          <a:p>
            <a:r>
              <a:rPr lang="tr-TR" sz="2600" b="0" i="0" u="none" strike="noStrike" baseline="0" dirty="0">
                <a:solidFill>
                  <a:srgbClr val="000000"/>
                </a:solidFill>
                <a:latin typeface="Wingdings" panose="05000000000000000000" pitchFamily="2" charset="2"/>
              </a:rPr>
              <a:t> </a:t>
            </a:r>
            <a:r>
              <a:rPr lang="tr-TR" sz="2600" b="0" i="0" u="none" strike="noStrike" baseline="0" dirty="0">
                <a:solidFill>
                  <a:srgbClr val="000000"/>
                </a:solidFill>
                <a:latin typeface="Calibri" panose="020F0502020204030204" pitchFamily="34" charset="0"/>
              </a:rPr>
              <a:t>Ben neleri yapmaktan hoşlanırım? </a:t>
            </a:r>
          </a:p>
          <a:p>
            <a:r>
              <a:rPr lang="tr-TR" sz="2600" b="0" i="0" u="none" strike="noStrike" baseline="0" dirty="0">
                <a:solidFill>
                  <a:srgbClr val="000000"/>
                </a:solidFill>
                <a:latin typeface="Wingdings" panose="05000000000000000000" pitchFamily="2" charset="2"/>
              </a:rPr>
              <a:t> </a:t>
            </a:r>
            <a:r>
              <a:rPr lang="tr-TR" sz="2600" b="0" i="0" u="none" strike="noStrike" baseline="0" dirty="0">
                <a:solidFill>
                  <a:srgbClr val="000000"/>
                </a:solidFill>
                <a:latin typeface="Calibri" panose="020F0502020204030204" pitchFamily="34" charset="0"/>
              </a:rPr>
              <a:t>Ben nerede olmak istiyorum? </a:t>
            </a:r>
          </a:p>
          <a:p>
            <a:endParaRPr lang="tr-TR" sz="2800" dirty="0">
              <a:latin typeface="Calibri" panose="020F0502020204030204" pitchFamily="34" charset="0"/>
              <a:cs typeface="Calibri" panose="020F0502020204030204" pitchFamily="34" charset="0"/>
            </a:endParaRPr>
          </a:p>
          <a:p>
            <a:endParaRPr lang="tr-T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5961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86AC8E29-91A1-4F21-BA29-C78DAB09320F}"/>
              </a:ext>
            </a:extLst>
          </p:cNvPr>
          <p:cNvSpPr>
            <a:spLocks noGrp="1"/>
          </p:cNvSpPr>
          <p:nvPr>
            <p:ph type="title"/>
          </p:nvPr>
        </p:nvSpPr>
        <p:spPr>
          <a:xfrm>
            <a:off x="811530" y="211095"/>
            <a:ext cx="7520940" cy="548640"/>
          </a:xfrm>
        </p:spPr>
        <p:txBody>
          <a:bodyPr/>
          <a:lstStyle/>
          <a:p>
            <a:pPr algn="ctr"/>
            <a:r>
              <a:rPr lang="tr-TR" sz="4400" dirty="0">
                <a:solidFill>
                  <a:srgbClr val="FF0000"/>
                </a:solidFill>
              </a:rPr>
              <a:t>ÖĞRENCİ KOÇU</a:t>
            </a:r>
          </a:p>
        </p:txBody>
      </p:sp>
      <p:sp>
        <p:nvSpPr>
          <p:cNvPr id="4" name="İçerik Yer Tutucusu 3">
            <a:extLst>
              <a:ext uri="{FF2B5EF4-FFF2-40B4-BE49-F238E27FC236}">
                <a16:creationId xmlns="" xmlns:a16="http://schemas.microsoft.com/office/drawing/2014/main" id="{50FCF35F-0583-4635-B8F1-E52E14042790}"/>
              </a:ext>
            </a:extLst>
          </p:cNvPr>
          <p:cNvSpPr>
            <a:spLocks noGrp="1"/>
          </p:cNvSpPr>
          <p:nvPr>
            <p:ph sz="half" idx="2"/>
          </p:nvPr>
        </p:nvSpPr>
        <p:spPr>
          <a:xfrm>
            <a:off x="499331" y="764704"/>
            <a:ext cx="8145338" cy="4386808"/>
          </a:xfrm>
        </p:spPr>
        <p:txBody>
          <a:bodyPr>
            <a:normAutofit/>
          </a:bodyPr>
          <a:lstStyle/>
          <a:p>
            <a:pPr algn="l"/>
            <a:endParaRPr lang="tr-TR" sz="2800" b="0" i="0" u="none" strike="noStrike" baseline="0" dirty="0">
              <a:solidFill>
                <a:srgbClr val="000000"/>
              </a:solidFill>
              <a:latin typeface="Wingdings" panose="05000000000000000000" pitchFamily="2" charset="2"/>
            </a:endParaRPr>
          </a:p>
          <a:p>
            <a:r>
              <a:rPr lang="tr-TR" sz="2800" b="0" i="0" u="none" strike="noStrike" baseline="0" dirty="0">
                <a:solidFill>
                  <a:srgbClr val="000000"/>
                </a:solidFill>
                <a:latin typeface="Wingdings" panose="05000000000000000000" pitchFamily="2" charset="2"/>
              </a:rPr>
              <a:t> </a:t>
            </a:r>
            <a:r>
              <a:rPr lang="tr-TR" sz="2800" b="0" i="0" u="none" strike="noStrike" baseline="0" dirty="0">
                <a:solidFill>
                  <a:srgbClr val="000000"/>
                </a:solidFill>
                <a:latin typeface="Calibri" panose="020F0502020204030204" pitchFamily="34" charset="0"/>
              </a:rPr>
              <a:t>Koç öğrenciyi kendi gündeminde tutar. </a:t>
            </a:r>
          </a:p>
          <a:p>
            <a:r>
              <a:rPr lang="tr-TR" sz="2800" b="0" i="0" u="none" strike="noStrike" baseline="0" dirty="0">
                <a:solidFill>
                  <a:srgbClr val="000000"/>
                </a:solidFill>
                <a:latin typeface="Wingdings" panose="05000000000000000000" pitchFamily="2" charset="2"/>
              </a:rPr>
              <a:t> </a:t>
            </a:r>
            <a:r>
              <a:rPr lang="tr-TR" sz="2800" b="0" i="0" u="none" strike="noStrike" baseline="0" dirty="0">
                <a:solidFill>
                  <a:srgbClr val="000000"/>
                </a:solidFill>
                <a:latin typeface="Calibri" panose="020F0502020204030204" pitchFamily="34" charset="0"/>
              </a:rPr>
              <a:t>Öğrencilerin ailesi, okulu, öğretmenleri ve arkadaşlarıyla olan ilişkilerini düzenlemesine yardım eder. </a:t>
            </a:r>
          </a:p>
          <a:p>
            <a:r>
              <a:rPr lang="tr-TR" sz="2800" b="0" i="0" u="none" strike="noStrike" baseline="0" dirty="0">
                <a:solidFill>
                  <a:srgbClr val="000000"/>
                </a:solidFill>
                <a:latin typeface="Wingdings" panose="05000000000000000000" pitchFamily="2" charset="2"/>
              </a:rPr>
              <a:t> </a:t>
            </a:r>
            <a:r>
              <a:rPr lang="tr-TR" sz="2800" b="0" i="0" u="none" strike="noStrike" baseline="0" dirty="0">
                <a:solidFill>
                  <a:srgbClr val="000000"/>
                </a:solidFill>
                <a:latin typeface="Calibri" panose="020F0502020204030204" pitchFamily="34" charset="0"/>
              </a:rPr>
              <a:t>Farkındalıklarını artırarak yetenekli olduğu alanları saptamak ve uygun mesleği seçer </a:t>
            </a:r>
          </a:p>
          <a:p>
            <a:r>
              <a:rPr lang="tr-TR" sz="2800" b="0" i="0" u="none" strike="noStrike" baseline="0" dirty="0">
                <a:solidFill>
                  <a:srgbClr val="000000"/>
                </a:solidFill>
                <a:latin typeface="Wingdings" panose="05000000000000000000" pitchFamily="2" charset="2"/>
              </a:rPr>
              <a:t> </a:t>
            </a:r>
            <a:r>
              <a:rPr lang="tr-TR" sz="2800" b="0" i="0" u="none" strike="noStrike" baseline="0" dirty="0">
                <a:solidFill>
                  <a:srgbClr val="000000"/>
                </a:solidFill>
                <a:latin typeface="Calibri" panose="020F0502020204030204" pitchFamily="34" charset="0"/>
              </a:rPr>
              <a:t>Hedef belirlemek ve bu hedefe yönelik eyleme geçer </a:t>
            </a:r>
          </a:p>
          <a:p>
            <a:endParaRPr lang="tr-TR" sz="3600" dirty="0"/>
          </a:p>
        </p:txBody>
      </p:sp>
    </p:spTree>
    <p:extLst>
      <p:ext uri="{BB962C8B-B14F-4D97-AF65-F5344CB8AC3E}">
        <p14:creationId xmlns:p14="http://schemas.microsoft.com/office/powerpoint/2010/main" val="1162729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sz="3600" dirty="0">
                <a:solidFill>
                  <a:srgbClr val="FF0000"/>
                </a:solidFill>
              </a:rPr>
              <a:t>ÖĞRENCİ KOÇU</a:t>
            </a:r>
          </a:p>
        </p:txBody>
      </p:sp>
      <p:sp>
        <p:nvSpPr>
          <p:cNvPr id="3" name="İçerik Yer Tutucusu 2"/>
          <p:cNvSpPr>
            <a:spLocks noGrp="1"/>
          </p:cNvSpPr>
          <p:nvPr>
            <p:ph idx="1"/>
          </p:nvPr>
        </p:nvSpPr>
        <p:spPr>
          <a:xfrm>
            <a:off x="251520" y="1100628"/>
            <a:ext cx="8568952" cy="4776644"/>
          </a:xfrm>
        </p:spPr>
        <p:txBody>
          <a:bodyPr>
            <a:noAutofit/>
          </a:bodyPr>
          <a:lstStyle/>
          <a:p>
            <a:r>
              <a:rPr lang="tr-TR" sz="2800" b="0" dirty="0">
                <a:solidFill>
                  <a:srgbClr val="000000"/>
                </a:solidFill>
                <a:latin typeface="Calibri" panose="020F0502020204030204" pitchFamily="34" charset="0"/>
              </a:rPr>
              <a:t>Öğrenmenin kendilerine uygun yöntemini bularak okul başarısını arttırır. </a:t>
            </a:r>
          </a:p>
          <a:p>
            <a:r>
              <a:rPr lang="tr-TR" sz="2800" b="0" dirty="0">
                <a:solidFill>
                  <a:srgbClr val="000000"/>
                </a:solidFill>
                <a:latin typeface="Wingdings" panose="05000000000000000000" pitchFamily="2" charset="2"/>
              </a:rPr>
              <a:t> </a:t>
            </a:r>
            <a:r>
              <a:rPr lang="tr-TR" sz="2800" b="0" dirty="0">
                <a:solidFill>
                  <a:srgbClr val="000000"/>
                </a:solidFill>
                <a:latin typeface="Calibri" panose="020F0502020204030204" pitchFamily="34" charset="0"/>
              </a:rPr>
              <a:t>Öğrendiği teknikleri uygulayarak sınav başarısını arttırır. </a:t>
            </a:r>
          </a:p>
          <a:p>
            <a:r>
              <a:rPr lang="tr-TR" sz="2800" b="0" dirty="0">
                <a:solidFill>
                  <a:srgbClr val="000000"/>
                </a:solidFill>
                <a:latin typeface="Wingdings" panose="05000000000000000000" pitchFamily="2" charset="2"/>
              </a:rPr>
              <a:t> </a:t>
            </a:r>
            <a:r>
              <a:rPr lang="tr-TR" sz="2800" b="0" dirty="0">
                <a:solidFill>
                  <a:srgbClr val="000000"/>
                </a:solidFill>
                <a:latin typeface="Calibri" panose="020F0502020204030204" pitchFamily="34" charset="0"/>
              </a:rPr>
              <a:t>Öğrencilerin zaman kullanım becerilerini geliştirir. </a:t>
            </a:r>
          </a:p>
          <a:p>
            <a:r>
              <a:rPr lang="tr-TR" sz="2800" b="0" dirty="0">
                <a:solidFill>
                  <a:srgbClr val="000000"/>
                </a:solidFill>
                <a:latin typeface="Wingdings" panose="05000000000000000000" pitchFamily="2" charset="2"/>
              </a:rPr>
              <a:t> </a:t>
            </a:r>
            <a:r>
              <a:rPr lang="tr-TR" sz="2800" b="0" dirty="0">
                <a:solidFill>
                  <a:srgbClr val="000000"/>
                </a:solidFill>
                <a:latin typeface="Calibri" panose="020F0502020204030204" pitchFamily="34" charset="0"/>
              </a:rPr>
              <a:t>Öğrencilerin motivasyonunu yüksek tutar. </a:t>
            </a:r>
          </a:p>
          <a:p>
            <a:r>
              <a:rPr lang="tr-TR" sz="2800" b="0" dirty="0">
                <a:solidFill>
                  <a:srgbClr val="000000"/>
                </a:solidFill>
                <a:latin typeface="Wingdings" panose="05000000000000000000" pitchFamily="2" charset="2"/>
              </a:rPr>
              <a:t> </a:t>
            </a:r>
            <a:r>
              <a:rPr lang="tr-TR" sz="2800" b="0" dirty="0">
                <a:solidFill>
                  <a:srgbClr val="000000"/>
                </a:solidFill>
                <a:latin typeface="Calibri" panose="020F0502020204030204" pitchFamily="34" charset="0"/>
              </a:rPr>
              <a:t>Öğrencilerin öz güven ve öz saygı geliştirmesine destek olur. </a:t>
            </a:r>
          </a:p>
          <a:p>
            <a:endParaRPr lang="tr-TR" sz="2800" dirty="0"/>
          </a:p>
        </p:txBody>
      </p:sp>
    </p:spTree>
    <p:extLst>
      <p:ext uri="{BB962C8B-B14F-4D97-AF65-F5344CB8AC3E}">
        <p14:creationId xmlns:p14="http://schemas.microsoft.com/office/powerpoint/2010/main" val="12442674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1B34445-6211-415A-9BD9-AF3A6B99F68B}"/>
              </a:ext>
            </a:extLst>
          </p:cNvPr>
          <p:cNvSpPr>
            <a:spLocks noGrp="1"/>
          </p:cNvSpPr>
          <p:nvPr>
            <p:ph type="title"/>
          </p:nvPr>
        </p:nvSpPr>
        <p:spPr/>
        <p:txBody>
          <a:bodyPr/>
          <a:lstStyle/>
          <a:p>
            <a:pPr algn="ctr"/>
            <a:r>
              <a:rPr lang="tr-TR" b="1" i="0" u="none" strike="noStrike" baseline="0" dirty="0">
                <a:solidFill>
                  <a:srgbClr val="000000"/>
                </a:solidFill>
                <a:latin typeface="Calibri" panose="020F0502020204030204" pitchFamily="34" charset="0"/>
              </a:rPr>
              <a:t>OKULDA KOÇLUK SÜRECI NASIL İŞLEYECEK? </a:t>
            </a:r>
            <a:endParaRPr lang="tr-TR" dirty="0"/>
          </a:p>
        </p:txBody>
      </p:sp>
      <p:sp>
        <p:nvSpPr>
          <p:cNvPr id="4" name="İçerik Yer Tutucusu 3">
            <a:extLst>
              <a:ext uri="{FF2B5EF4-FFF2-40B4-BE49-F238E27FC236}">
                <a16:creationId xmlns="" xmlns:a16="http://schemas.microsoft.com/office/drawing/2014/main" id="{4AFB77CF-6E8E-47B1-98C3-6F3F88C19303}"/>
              </a:ext>
            </a:extLst>
          </p:cNvPr>
          <p:cNvSpPr>
            <a:spLocks noGrp="1"/>
          </p:cNvSpPr>
          <p:nvPr>
            <p:ph sz="half" idx="2"/>
          </p:nvPr>
        </p:nvSpPr>
        <p:spPr>
          <a:xfrm>
            <a:off x="0" y="914400"/>
            <a:ext cx="9144000" cy="5754960"/>
          </a:xfrm>
        </p:spPr>
        <p:txBody>
          <a:bodyPr>
            <a:noAutofit/>
          </a:bodyPr>
          <a:lstStyle/>
          <a:p>
            <a:r>
              <a:rPr lang="tr-TR" sz="2600" b="0" i="0" u="none" strike="noStrike" baseline="0" dirty="0">
                <a:solidFill>
                  <a:srgbClr val="000000"/>
                </a:solidFill>
                <a:latin typeface="Wingdings" panose="05000000000000000000" pitchFamily="2" charset="2"/>
              </a:rPr>
              <a:t> </a:t>
            </a:r>
            <a:r>
              <a:rPr lang="tr-TR" sz="2600" b="0" dirty="0">
                <a:solidFill>
                  <a:srgbClr val="000000"/>
                </a:solidFill>
                <a:latin typeface="Calibri" panose="020F0502020204030204" pitchFamily="34" charset="0"/>
              </a:rPr>
              <a:t>İl Milli Eğitim Müdürlüğü tarafından Okul Müdürleri ve Psikolojik Danışman/Rehber </a:t>
            </a:r>
            <a:r>
              <a:rPr lang="tr-TR" sz="2600" b="0" dirty="0" smtClean="0">
                <a:solidFill>
                  <a:srgbClr val="000000"/>
                </a:solidFill>
                <a:latin typeface="Calibri" panose="020F0502020204030204" pitchFamily="34" charset="0"/>
              </a:rPr>
              <a:t>Öğretmenlere </a:t>
            </a:r>
            <a:r>
              <a:rPr lang="tr-TR" sz="2600" b="0" dirty="0">
                <a:solidFill>
                  <a:srgbClr val="000000"/>
                </a:solidFill>
                <a:latin typeface="Calibri" panose="020F0502020204030204" pitchFamily="34" charset="0"/>
              </a:rPr>
              <a:t>Okullarımızda uygulanacak Öğrenci  koçluğu hakkında Çevrim içi toplantılar düzenlemesi</a:t>
            </a:r>
            <a:endParaRPr lang="tr-TR" sz="2600" b="0" i="0" u="none" strike="noStrike" baseline="0" dirty="0">
              <a:solidFill>
                <a:srgbClr val="000000"/>
              </a:solidFill>
              <a:latin typeface="Calibri" panose="020F0502020204030204" pitchFamily="34" charset="0"/>
            </a:endParaRPr>
          </a:p>
          <a:p>
            <a:r>
              <a:rPr lang="tr-TR" sz="2600" b="0" i="0" u="none" strike="noStrike" baseline="0" dirty="0">
                <a:solidFill>
                  <a:srgbClr val="000000"/>
                </a:solidFill>
                <a:latin typeface="Wingdings" panose="05000000000000000000" pitchFamily="2" charset="2"/>
              </a:rPr>
              <a:t> </a:t>
            </a:r>
            <a:r>
              <a:rPr lang="tr-TR" sz="2600" b="0" i="0" u="none" strike="noStrike" baseline="0" dirty="0">
                <a:solidFill>
                  <a:srgbClr val="000000"/>
                </a:solidFill>
                <a:latin typeface="Calibri" panose="020F0502020204030204" pitchFamily="34" charset="0"/>
              </a:rPr>
              <a:t>Okul idaresi tarafından Okul Yürütme ve Denetim Ekibinin kurulması (Okul Müdürü, Sorumlu Müdür Yrd. , Psikolojik Danışman/Rehber Öğretmen ve </a:t>
            </a:r>
            <a:r>
              <a:rPr lang="tr-TR" sz="2600" b="0" i="0" u="none" strike="noStrike" baseline="0" dirty="0" smtClean="0">
                <a:solidFill>
                  <a:srgbClr val="000000"/>
                </a:solidFill>
                <a:latin typeface="Calibri" panose="020F0502020204030204" pitchFamily="34" charset="0"/>
              </a:rPr>
              <a:t> bir Branş Öğretmeni) </a:t>
            </a:r>
            <a:endParaRPr lang="tr-TR" sz="2600" b="0" i="0" u="none" strike="noStrike" baseline="0" dirty="0">
              <a:solidFill>
                <a:srgbClr val="000000"/>
              </a:solidFill>
              <a:latin typeface="Calibri" panose="020F0502020204030204" pitchFamily="34" charset="0"/>
            </a:endParaRPr>
          </a:p>
          <a:p>
            <a:pPr>
              <a:buFont typeface="Wingdings" panose="05000000000000000000" pitchFamily="2" charset="2"/>
              <a:buChar char="ü"/>
            </a:pPr>
            <a:r>
              <a:rPr lang="tr-TR" sz="2600" b="0" i="0" u="none" strike="noStrike" baseline="0" dirty="0">
                <a:solidFill>
                  <a:srgbClr val="000000"/>
                </a:solidFill>
                <a:latin typeface="Calibri" panose="020F0502020204030204" pitchFamily="34" charset="0"/>
              </a:rPr>
              <a:t>Koçluk işleyişi hakkında, </a:t>
            </a:r>
            <a:r>
              <a:rPr lang="tr-TR" sz="2600" b="0" dirty="0">
                <a:solidFill>
                  <a:srgbClr val="000000"/>
                </a:solidFill>
                <a:latin typeface="Calibri" panose="020F0502020204030204" pitchFamily="34" charset="0"/>
              </a:rPr>
              <a:t>öğretmenlere Psikolojik Danışman/Rehber Ö</a:t>
            </a:r>
            <a:r>
              <a:rPr lang="tr-TR" sz="2600" b="0" i="0" u="none" strike="noStrike" baseline="0" dirty="0">
                <a:solidFill>
                  <a:srgbClr val="000000"/>
                </a:solidFill>
                <a:latin typeface="Calibri" panose="020F0502020204030204" pitchFamily="34" charset="0"/>
              </a:rPr>
              <a:t>ğretmenler tarafından </a:t>
            </a:r>
            <a:r>
              <a:rPr lang="tr-TR" sz="2600" b="0" i="0" u="none" strike="noStrike" baseline="0" dirty="0" smtClean="0">
                <a:solidFill>
                  <a:srgbClr val="000000"/>
                </a:solidFill>
                <a:latin typeface="Calibri" panose="020F0502020204030204" pitchFamily="34" charset="0"/>
              </a:rPr>
              <a:t> </a:t>
            </a:r>
            <a:r>
              <a:rPr lang="tr-TR" sz="2800" b="0" dirty="0" smtClean="0"/>
              <a:t>online</a:t>
            </a:r>
            <a:r>
              <a:rPr lang="tr-TR" sz="2800" dirty="0" smtClean="0"/>
              <a:t>  </a:t>
            </a:r>
            <a:r>
              <a:rPr lang="tr-TR" sz="2600" b="0" i="0" u="none" strike="noStrike" baseline="0" dirty="0" smtClean="0">
                <a:solidFill>
                  <a:srgbClr val="000000"/>
                </a:solidFill>
                <a:latin typeface="Calibri" panose="020F0502020204030204" pitchFamily="34" charset="0"/>
              </a:rPr>
              <a:t>eğitim </a:t>
            </a:r>
            <a:r>
              <a:rPr lang="tr-TR" sz="2600" b="0" i="0" u="none" strike="noStrike" baseline="0" dirty="0">
                <a:solidFill>
                  <a:srgbClr val="000000"/>
                </a:solidFill>
                <a:latin typeface="Calibri" panose="020F0502020204030204" pitchFamily="34" charset="0"/>
              </a:rPr>
              <a:t>verilmesi. </a:t>
            </a:r>
          </a:p>
          <a:p>
            <a:pPr>
              <a:buFont typeface="Wingdings" panose="05000000000000000000" pitchFamily="2" charset="2"/>
              <a:buChar char="ü"/>
            </a:pPr>
            <a:r>
              <a:rPr lang="tr-TR" sz="2600" b="0" dirty="0">
                <a:solidFill>
                  <a:srgbClr val="000000"/>
                </a:solidFill>
                <a:latin typeface="Calibri" panose="020F0502020204030204" pitchFamily="34" charset="0"/>
              </a:rPr>
              <a:t>Öğretmen görevlendirilmesinin yapılması. Öncelikli olarak 8/12. sınıflarda derse giren öğretmenler görevlendirilecektir. İhtiyaç halinde diğer branş öğretmenleri de görevlendirilebilir.</a:t>
            </a:r>
            <a:endParaRPr lang="tr-TR" sz="2600" b="0" i="0" u="none" strike="noStrike" baseline="0" dirty="0">
              <a:solidFill>
                <a:srgbClr val="000000"/>
              </a:solidFill>
              <a:latin typeface="Calibri" panose="020F0502020204030204" pitchFamily="34" charset="0"/>
            </a:endParaRPr>
          </a:p>
          <a:p>
            <a:pPr marL="0" indent="0"/>
            <a:endParaRPr lang="tr-TR" sz="2600" b="0" i="0" u="none" strike="noStrike" baseline="0" dirty="0">
              <a:solidFill>
                <a:srgbClr val="000000"/>
              </a:solidFill>
              <a:latin typeface="Calibri" panose="020F0502020204030204" pitchFamily="34" charset="0"/>
            </a:endParaRPr>
          </a:p>
          <a:p>
            <a:pPr>
              <a:buFont typeface="Wingdings" panose="05000000000000000000" pitchFamily="2" charset="2"/>
              <a:buChar char="ü"/>
            </a:pPr>
            <a:endParaRPr lang="tr-TR" sz="2600" b="0" i="0" u="none" strike="noStrike" baseline="0" dirty="0">
              <a:solidFill>
                <a:srgbClr val="000000"/>
              </a:solidFill>
              <a:latin typeface="Calibri" panose="020F0502020204030204" pitchFamily="34" charset="0"/>
            </a:endParaRPr>
          </a:p>
          <a:p>
            <a:pPr>
              <a:buFont typeface="Wingdings" panose="05000000000000000000" pitchFamily="2" charset="2"/>
              <a:buChar char="ü"/>
            </a:pPr>
            <a:endParaRPr lang="tr-TR" sz="2600" b="0" i="0" u="none" strike="noStrike" baseline="0" dirty="0">
              <a:solidFill>
                <a:srgbClr val="000000"/>
              </a:solidFill>
              <a:latin typeface="Calibri" panose="020F0502020204030204" pitchFamily="34" charset="0"/>
            </a:endParaRPr>
          </a:p>
          <a:p>
            <a:endParaRPr lang="tr-TR" sz="2600" dirty="0"/>
          </a:p>
        </p:txBody>
      </p:sp>
    </p:spTree>
    <p:extLst>
      <p:ext uri="{BB962C8B-B14F-4D97-AF65-F5344CB8AC3E}">
        <p14:creationId xmlns:p14="http://schemas.microsoft.com/office/powerpoint/2010/main" val="1732839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t>OKULDA KOÇLUK SÜRECI NASIL İŞLEYECEK? </a:t>
            </a:r>
          </a:p>
        </p:txBody>
      </p:sp>
      <p:sp>
        <p:nvSpPr>
          <p:cNvPr id="3" name="İçerik Yer Tutucusu 2"/>
          <p:cNvSpPr>
            <a:spLocks noGrp="1"/>
          </p:cNvSpPr>
          <p:nvPr>
            <p:ph idx="1"/>
          </p:nvPr>
        </p:nvSpPr>
        <p:spPr>
          <a:xfrm>
            <a:off x="107504" y="908720"/>
            <a:ext cx="9036496" cy="5949280"/>
          </a:xfrm>
        </p:spPr>
        <p:txBody>
          <a:bodyPr>
            <a:noAutofit/>
          </a:bodyPr>
          <a:lstStyle/>
          <a:p>
            <a:pPr>
              <a:buFont typeface="Wingdings" panose="05000000000000000000" pitchFamily="2" charset="2"/>
              <a:buChar char="ü"/>
            </a:pPr>
            <a:r>
              <a:rPr lang="tr-TR" sz="3200" b="0" dirty="0">
                <a:solidFill>
                  <a:srgbClr val="000000"/>
                </a:solidFill>
                <a:latin typeface="Calibri" panose="020F0502020204030204" pitchFamily="34" charset="0"/>
              </a:rPr>
              <a:t>Öğrenci ve velilerin 8/12.  sınıf rehber öğretmenleri tarafından bilgilendirilmesi. </a:t>
            </a:r>
          </a:p>
          <a:p>
            <a:pPr>
              <a:buFont typeface="Wingdings" panose="05000000000000000000" pitchFamily="2" charset="2"/>
              <a:buChar char="ü"/>
            </a:pPr>
            <a:r>
              <a:rPr lang="tr-TR" sz="3200" b="0" dirty="0">
                <a:solidFill>
                  <a:srgbClr val="000000"/>
                </a:solidFill>
                <a:latin typeface="Calibri" panose="020F0502020204030204" pitchFamily="34" charset="0"/>
              </a:rPr>
              <a:t>Gönüllü öğrencilerin </a:t>
            </a:r>
            <a:r>
              <a:rPr lang="tr-TR" sz="3200" b="0" dirty="0" smtClean="0">
                <a:solidFill>
                  <a:srgbClr val="000000"/>
                </a:solidFill>
                <a:latin typeface="Calibri" panose="020F0502020204030204" pitchFamily="34" charset="0"/>
              </a:rPr>
              <a:t>belirlenmesi</a:t>
            </a:r>
          </a:p>
          <a:p>
            <a:pPr marL="457200" indent="-457200">
              <a:buFont typeface="Wingdings" panose="05000000000000000000" pitchFamily="2" charset="2"/>
              <a:buChar char="ü"/>
            </a:pPr>
            <a:r>
              <a:rPr lang="tr-TR" sz="3200" b="0" dirty="0" smtClean="0">
                <a:solidFill>
                  <a:srgbClr val="000000"/>
                </a:solidFill>
                <a:latin typeface="Calibri" panose="020F0502020204030204" pitchFamily="34" charset="0"/>
              </a:rPr>
              <a:t>Eğitim </a:t>
            </a:r>
            <a:r>
              <a:rPr lang="tr-TR" sz="3200" b="0" dirty="0">
                <a:solidFill>
                  <a:srgbClr val="000000"/>
                </a:solidFill>
                <a:latin typeface="Calibri" panose="020F0502020204030204" pitchFamily="34" charset="0"/>
              </a:rPr>
              <a:t>koçlarının belirlenerek okuldaki  8.  ve 12. sınıf öğrencilerinin eğitim koçları ile eşleştirilmesi</a:t>
            </a:r>
            <a:endParaRPr lang="tr-TR" sz="3200" b="0" dirty="0">
              <a:solidFill>
                <a:srgbClr val="000000"/>
              </a:solidFill>
              <a:latin typeface="Wingdings" panose="05000000000000000000" pitchFamily="2" charset="2"/>
            </a:endParaRPr>
          </a:p>
          <a:p>
            <a:pPr>
              <a:buFont typeface="Wingdings" panose="05000000000000000000" pitchFamily="2" charset="2"/>
              <a:buChar char="ü"/>
            </a:pPr>
            <a:r>
              <a:rPr lang="tr-TR" sz="3200" b="0" dirty="0">
                <a:solidFill>
                  <a:srgbClr val="000000"/>
                </a:solidFill>
                <a:latin typeface="Calibri" panose="020F0502020204030204" pitchFamily="34" charset="0"/>
              </a:rPr>
              <a:t>Öğrenci koçları tarafından öğrencilerle tanışma toplantılarının yapılması ve koçluk sözleşmesinin imzalanması</a:t>
            </a:r>
          </a:p>
          <a:p>
            <a:pPr>
              <a:buFont typeface="Wingdings" panose="05000000000000000000" pitchFamily="2" charset="2"/>
              <a:buChar char="ü"/>
            </a:pPr>
            <a:r>
              <a:rPr lang="tr-TR" sz="3200" b="0" dirty="0">
                <a:solidFill>
                  <a:srgbClr val="000000"/>
                </a:solidFill>
                <a:latin typeface="Calibri" panose="020F0502020204030204" pitchFamily="34" charset="0"/>
              </a:rPr>
              <a:t>Öğretmenler tarafından Koçluk Dosyasının oluşturularak gerekli form, bilgi ve belgelerin dosyalanması. </a:t>
            </a:r>
          </a:p>
          <a:p>
            <a:endParaRPr lang="tr-TR" sz="3200" dirty="0"/>
          </a:p>
        </p:txBody>
      </p:sp>
    </p:spTree>
    <p:extLst>
      <p:ext uri="{BB962C8B-B14F-4D97-AF65-F5344CB8AC3E}">
        <p14:creationId xmlns:p14="http://schemas.microsoft.com/office/powerpoint/2010/main" val="5325759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1B34445-6211-415A-9BD9-AF3A6B99F68B}"/>
              </a:ext>
            </a:extLst>
          </p:cNvPr>
          <p:cNvSpPr>
            <a:spLocks noGrp="1"/>
          </p:cNvSpPr>
          <p:nvPr>
            <p:ph type="title"/>
          </p:nvPr>
        </p:nvSpPr>
        <p:spPr/>
        <p:txBody>
          <a:bodyPr/>
          <a:lstStyle/>
          <a:p>
            <a:pPr algn="ctr"/>
            <a:r>
              <a:rPr lang="tr-TR" sz="3200" b="1" i="0" u="none" strike="noStrike" baseline="0" dirty="0">
                <a:solidFill>
                  <a:srgbClr val="000000"/>
                </a:solidFill>
                <a:latin typeface="Calibri" panose="020F0502020204030204" pitchFamily="34" charset="0"/>
              </a:rPr>
              <a:t>OKULDA KOÇLUK SÜRECI NASIL İŞLEYECEK? </a:t>
            </a:r>
            <a:endParaRPr lang="tr-TR" sz="3200" dirty="0"/>
          </a:p>
        </p:txBody>
      </p:sp>
      <p:sp>
        <p:nvSpPr>
          <p:cNvPr id="4" name="İçerik Yer Tutucusu 3">
            <a:extLst>
              <a:ext uri="{FF2B5EF4-FFF2-40B4-BE49-F238E27FC236}">
                <a16:creationId xmlns="" xmlns:a16="http://schemas.microsoft.com/office/drawing/2014/main" id="{4AFB77CF-6E8E-47B1-98C3-6F3F88C19303}"/>
              </a:ext>
            </a:extLst>
          </p:cNvPr>
          <p:cNvSpPr>
            <a:spLocks noGrp="1"/>
          </p:cNvSpPr>
          <p:nvPr>
            <p:ph sz="half" idx="2"/>
          </p:nvPr>
        </p:nvSpPr>
        <p:spPr>
          <a:xfrm>
            <a:off x="0" y="914400"/>
            <a:ext cx="9144000" cy="5943600"/>
          </a:xfrm>
        </p:spPr>
        <p:txBody>
          <a:bodyPr>
            <a:normAutofit/>
          </a:bodyPr>
          <a:lstStyle/>
          <a:p>
            <a:pPr algn="l"/>
            <a:endParaRPr lang="tr-TR" b="0" i="0" u="none" strike="noStrike" baseline="0" dirty="0">
              <a:solidFill>
                <a:srgbClr val="000000"/>
              </a:solidFill>
              <a:latin typeface="Calibri" panose="020F0502020204030204" pitchFamily="34" charset="0"/>
            </a:endParaRPr>
          </a:p>
          <a:p>
            <a:pPr>
              <a:buFont typeface="Wingdings" panose="05000000000000000000" pitchFamily="2" charset="2"/>
              <a:buChar char="ü"/>
            </a:pPr>
            <a:r>
              <a:rPr lang="tr-TR" b="0" i="0" u="none" strike="noStrike" baseline="0" dirty="0">
                <a:solidFill>
                  <a:srgbClr val="000000"/>
                </a:solidFill>
                <a:latin typeface="Calibri" panose="020F0502020204030204" pitchFamily="34" charset="0"/>
              </a:rPr>
              <a:t>Öğrenci koçu olarak belirlenen öğretmenlerin çalışmalara başlaması </a:t>
            </a:r>
          </a:p>
          <a:p>
            <a:pPr>
              <a:buFont typeface="Wingdings" panose="05000000000000000000" pitchFamily="2" charset="2"/>
              <a:buChar char="ü"/>
            </a:pPr>
            <a:r>
              <a:rPr lang="tr-TR" b="0" dirty="0" smtClean="0"/>
              <a:t>Gerek görüldüğü </a:t>
            </a:r>
            <a:r>
              <a:rPr lang="tr-TR" b="0" dirty="0"/>
              <a:t>durumlarda projenin amacı doğrultusunda, Psikolojik Danışman/ Rehber öğretmenler tarafından , öğretmenlere, öğrencilere, velilere seminerlerin düzenlenmesi. </a:t>
            </a:r>
            <a:endParaRPr lang="tr-TR" b="0" dirty="0" smtClean="0"/>
          </a:p>
          <a:p>
            <a:pPr>
              <a:buFont typeface="Wingdings" panose="05000000000000000000" pitchFamily="2" charset="2"/>
              <a:buChar char="ü"/>
            </a:pPr>
            <a:r>
              <a:rPr lang="tr-TR" b="0" dirty="0" smtClean="0">
                <a:solidFill>
                  <a:srgbClr val="000000"/>
                </a:solidFill>
                <a:latin typeface="Calibri" panose="020F0502020204030204" pitchFamily="34" charset="0"/>
              </a:rPr>
              <a:t>Aylık </a:t>
            </a:r>
            <a:r>
              <a:rPr lang="tr-TR" b="0" dirty="0">
                <a:solidFill>
                  <a:srgbClr val="000000"/>
                </a:solidFill>
                <a:latin typeface="Calibri" panose="020F0502020204030204" pitchFamily="34" charset="0"/>
              </a:rPr>
              <a:t>çalışma raporlarının okul idaresine teslim edilmesi, </a:t>
            </a:r>
            <a:r>
              <a:rPr lang="tr-TR" b="0" i="0" u="none" strike="noStrike" baseline="0" dirty="0">
                <a:solidFill>
                  <a:srgbClr val="000000"/>
                </a:solidFill>
                <a:latin typeface="Calibri" panose="020F0502020204030204" pitchFamily="34" charset="0"/>
              </a:rPr>
              <a:t>Okul idaresi tarafından her ay koçluk değerlendirme toplantılarının yapılması, </a:t>
            </a:r>
          </a:p>
          <a:p>
            <a:pPr>
              <a:buFont typeface="Wingdings" panose="05000000000000000000" pitchFamily="2" charset="2"/>
              <a:buChar char="ü"/>
            </a:pPr>
            <a:r>
              <a:rPr lang="tr-TR" b="0" dirty="0">
                <a:solidFill>
                  <a:srgbClr val="000000"/>
                </a:solidFill>
                <a:latin typeface="Calibri" panose="020F0502020204030204" pitchFamily="34" charset="0"/>
              </a:rPr>
              <a:t>Öğrencilerin ders/konu eksiklerinin tespit edilerek okul idaresince hazırlanan plan doğrultusunda branş öğretmenlerince giderilmesi</a:t>
            </a:r>
            <a:endParaRPr lang="tr-TR" b="0" i="0" u="none" strike="noStrike" baseline="0" dirty="0">
              <a:solidFill>
                <a:srgbClr val="000000"/>
              </a:solidFill>
              <a:latin typeface="Calibri" panose="020F0502020204030204" pitchFamily="34" charset="0"/>
            </a:endParaRPr>
          </a:p>
          <a:p>
            <a:pPr>
              <a:buFont typeface="Wingdings" panose="05000000000000000000" pitchFamily="2" charset="2"/>
              <a:buChar char="ü"/>
            </a:pPr>
            <a:r>
              <a:rPr lang="tr-TR" b="0" i="0" u="none" strike="noStrike" baseline="0" dirty="0">
                <a:solidFill>
                  <a:srgbClr val="000000"/>
                </a:solidFill>
                <a:latin typeface="Calibri" panose="020F0502020204030204" pitchFamily="34" charset="0"/>
              </a:rPr>
              <a:t>Öğrenci Koçları tarafından dönem sonu </a:t>
            </a:r>
            <a:r>
              <a:rPr lang="tr-TR" b="0" dirty="0">
                <a:solidFill>
                  <a:srgbClr val="000000"/>
                </a:solidFill>
                <a:latin typeface="Calibri" panose="020F0502020204030204" pitchFamily="34" charset="0"/>
              </a:rPr>
              <a:t>çalışma raporlarının </a:t>
            </a:r>
            <a:r>
              <a:rPr lang="tr-TR" b="0" i="0" u="none" strike="noStrike" baseline="0" dirty="0">
                <a:solidFill>
                  <a:srgbClr val="000000"/>
                </a:solidFill>
                <a:latin typeface="Calibri" panose="020F0502020204030204" pitchFamily="34" charset="0"/>
              </a:rPr>
              <a:t>Okul idaresine teslimi. </a:t>
            </a:r>
          </a:p>
          <a:p>
            <a:pPr>
              <a:buFont typeface="Wingdings" panose="05000000000000000000" pitchFamily="2" charset="2"/>
              <a:buChar char="ü"/>
            </a:pPr>
            <a:r>
              <a:rPr lang="tr-TR" b="0" i="0" u="none" strike="noStrike" baseline="0" dirty="0">
                <a:solidFill>
                  <a:srgbClr val="000000"/>
                </a:solidFill>
                <a:latin typeface="Calibri" panose="020F0502020204030204" pitchFamily="34" charset="0"/>
              </a:rPr>
              <a:t>Okul İdaresi tarafından faaliyet raporu hazırlanarak İl Milli Eğitim Müdürlüğüne gönderilmesi (DYS)</a:t>
            </a:r>
          </a:p>
          <a:p>
            <a:pPr>
              <a:buFont typeface="Wingdings" panose="05000000000000000000" pitchFamily="2" charset="2"/>
              <a:buChar char="ü"/>
            </a:pPr>
            <a:endParaRPr lang="tr-TR" b="0" i="0" u="none" strike="noStrike" baseline="0" dirty="0">
              <a:solidFill>
                <a:srgbClr val="000000"/>
              </a:solidFill>
              <a:latin typeface="Calibri" panose="020F0502020204030204" pitchFamily="34" charset="0"/>
            </a:endParaRPr>
          </a:p>
          <a:p>
            <a:endParaRPr lang="tr-TR" b="0" i="0" u="none" strike="noStrike" baseline="0" dirty="0">
              <a:solidFill>
                <a:srgbClr val="000000"/>
              </a:solidFill>
              <a:latin typeface="Calibri" panose="020F0502020204030204" pitchFamily="34" charset="0"/>
            </a:endParaRPr>
          </a:p>
          <a:p>
            <a:endParaRPr lang="tr-TR" sz="3200" dirty="0"/>
          </a:p>
        </p:txBody>
      </p:sp>
    </p:spTree>
    <p:extLst>
      <p:ext uri="{BB962C8B-B14F-4D97-AF65-F5344CB8AC3E}">
        <p14:creationId xmlns:p14="http://schemas.microsoft.com/office/powerpoint/2010/main" val="2162304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1B34445-6211-415A-9BD9-AF3A6B99F68B}"/>
              </a:ext>
            </a:extLst>
          </p:cNvPr>
          <p:cNvSpPr>
            <a:spLocks noGrp="1"/>
          </p:cNvSpPr>
          <p:nvPr>
            <p:ph type="title"/>
          </p:nvPr>
        </p:nvSpPr>
        <p:spPr/>
        <p:txBody>
          <a:bodyPr/>
          <a:lstStyle/>
          <a:p>
            <a:pPr algn="ctr"/>
            <a:r>
              <a:rPr lang="tr-TR" sz="1800" b="1" i="0" u="none" strike="noStrike" baseline="0" dirty="0">
                <a:solidFill>
                  <a:srgbClr val="000000"/>
                </a:solidFill>
                <a:latin typeface="Calibri" panose="020F0502020204030204" pitchFamily="34" charset="0"/>
              </a:rPr>
              <a:t>KOÇ ÖĞRETMENLERİN GÖRÜŞMELERDE DİKKAT ETMESİ GEREKEN HUSUSLAR </a:t>
            </a:r>
            <a:endParaRPr lang="tr-TR" dirty="0"/>
          </a:p>
        </p:txBody>
      </p:sp>
      <p:sp>
        <p:nvSpPr>
          <p:cNvPr id="4" name="İçerik Yer Tutucusu 3">
            <a:extLst>
              <a:ext uri="{FF2B5EF4-FFF2-40B4-BE49-F238E27FC236}">
                <a16:creationId xmlns="" xmlns:a16="http://schemas.microsoft.com/office/drawing/2014/main" id="{4AFB77CF-6E8E-47B1-98C3-6F3F88C19303}"/>
              </a:ext>
            </a:extLst>
          </p:cNvPr>
          <p:cNvSpPr>
            <a:spLocks noGrp="1"/>
          </p:cNvSpPr>
          <p:nvPr>
            <p:ph sz="half" idx="2"/>
          </p:nvPr>
        </p:nvSpPr>
        <p:spPr>
          <a:xfrm>
            <a:off x="0" y="914400"/>
            <a:ext cx="9144000" cy="5943600"/>
          </a:xfrm>
        </p:spPr>
        <p:txBody>
          <a:bodyPr>
            <a:noAutofit/>
          </a:bodyPr>
          <a:lstStyle/>
          <a:p>
            <a:pPr algn="l"/>
            <a:endParaRPr lang="tr-TR" sz="2000" b="0" i="0" u="none" strike="noStrike" baseline="0" dirty="0">
              <a:solidFill>
                <a:srgbClr val="000000"/>
              </a:solidFill>
              <a:latin typeface="Wingdings" panose="05000000000000000000" pitchFamily="2" charset="2"/>
            </a:endParaRPr>
          </a:p>
          <a:p>
            <a:r>
              <a:rPr lang="tr-TR" sz="2000" b="0" i="0" u="none" strike="noStrike" baseline="0" dirty="0">
                <a:solidFill>
                  <a:srgbClr val="000000"/>
                </a:solidFill>
                <a:latin typeface="Wingdings" panose="05000000000000000000" pitchFamily="2" charset="2"/>
              </a:rPr>
              <a:t> </a:t>
            </a:r>
            <a:r>
              <a:rPr lang="tr-TR" sz="2000" b="0" i="0" u="none" strike="noStrike" baseline="0" dirty="0">
                <a:solidFill>
                  <a:srgbClr val="000000"/>
                </a:solidFill>
                <a:latin typeface="Calibri" panose="020F0502020204030204" pitchFamily="34" charset="0"/>
              </a:rPr>
              <a:t>Öğrenci ile yapılan paylaşımlar, yaşam tehdidi oluşturan durumlar hariç, aile ile ya da okul ile hiçbir şekilde paylaşılmaz. Hangi konuların çalışma kapsamında olduğu ve sonuçları aile, okul ve öğrenci ile paylaşılır. Herkes neyin paylaşılıp neyin paylaşılmayacağını sürecin basında öğrenir. </a:t>
            </a:r>
            <a:endParaRPr lang="tr-TR" sz="2000" b="0" i="0" u="none" strike="noStrike" baseline="0" dirty="0">
              <a:solidFill>
                <a:srgbClr val="000000"/>
              </a:solidFill>
              <a:latin typeface="Wingdings" panose="05000000000000000000" pitchFamily="2" charset="2"/>
            </a:endParaRPr>
          </a:p>
          <a:p>
            <a:r>
              <a:rPr lang="tr-TR" sz="2000" b="0" i="0" u="none" strike="noStrike" baseline="0" dirty="0">
                <a:solidFill>
                  <a:srgbClr val="000000"/>
                </a:solidFill>
                <a:latin typeface="Wingdings" panose="05000000000000000000" pitchFamily="2" charset="2"/>
              </a:rPr>
              <a:t> </a:t>
            </a:r>
            <a:r>
              <a:rPr lang="tr-TR" sz="2000" b="0" i="0" u="none" strike="noStrike" baseline="0" dirty="0">
                <a:solidFill>
                  <a:srgbClr val="000000"/>
                </a:solidFill>
                <a:latin typeface="Calibri" panose="020F0502020204030204" pitchFamily="34" charset="0"/>
              </a:rPr>
              <a:t>Bir uzman tarafından çalışılması gerekilen konular uzmana bırakılır. Sınav kaygısı, stres yönetimi gibi konular kaygı ve stres yüksek düzeyde ise Psikolojik Danışman- </a:t>
            </a:r>
            <a:r>
              <a:rPr lang="tr-TR" sz="2000" b="0" i="0" u="none" strike="noStrike" baseline="0" dirty="0" smtClean="0">
                <a:solidFill>
                  <a:srgbClr val="000000"/>
                </a:solidFill>
                <a:latin typeface="Calibri" panose="020F0502020204030204" pitchFamily="34" charset="0"/>
              </a:rPr>
              <a:t>Rehber öğretmen</a:t>
            </a:r>
            <a:r>
              <a:rPr lang="tr-TR" sz="2000" b="0" i="0" u="none" strike="noStrike" dirty="0" smtClean="0">
                <a:solidFill>
                  <a:srgbClr val="000000"/>
                </a:solidFill>
                <a:latin typeface="Calibri" panose="020F0502020204030204" pitchFamily="34" charset="0"/>
              </a:rPr>
              <a:t> </a:t>
            </a:r>
            <a:r>
              <a:rPr lang="tr-TR" sz="2000" b="0" i="0" u="none" strike="noStrike" baseline="0" dirty="0" smtClean="0">
                <a:solidFill>
                  <a:srgbClr val="000000"/>
                </a:solidFill>
                <a:latin typeface="Calibri" panose="020F0502020204030204" pitchFamily="34" charset="0"/>
              </a:rPr>
              <a:t> </a:t>
            </a:r>
            <a:r>
              <a:rPr lang="tr-TR" sz="2000" b="0" i="0" u="none" strike="noStrike" baseline="0" dirty="0">
                <a:solidFill>
                  <a:srgbClr val="000000"/>
                </a:solidFill>
                <a:latin typeface="Calibri" panose="020F0502020204030204" pitchFamily="34" charset="0"/>
              </a:rPr>
              <a:t>tarafından çalışılır </a:t>
            </a:r>
            <a:endParaRPr lang="tr-TR" sz="2000" b="0" i="0" u="none" strike="noStrike" baseline="0" dirty="0">
              <a:solidFill>
                <a:srgbClr val="000000"/>
              </a:solidFill>
              <a:latin typeface="Wingdings" panose="05000000000000000000" pitchFamily="2" charset="2"/>
            </a:endParaRPr>
          </a:p>
          <a:p>
            <a:r>
              <a:rPr lang="tr-TR" sz="2000" b="0" i="0" u="none" strike="noStrike" baseline="0" dirty="0">
                <a:solidFill>
                  <a:srgbClr val="000000"/>
                </a:solidFill>
                <a:latin typeface="Wingdings" panose="05000000000000000000" pitchFamily="2" charset="2"/>
              </a:rPr>
              <a:t> </a:t>
            </a:r>
            <a:r>
              <a:rPr lang="tr-TR" sz="2000" b="0" i="0" u="none" strike="noStrike" baseline="0" dirty="0">
                <a:solidFill>
                  <a:srgbClr val="000000"/>
                </a:solidFill>
                <a:latin typeface="Calibri" panose="020F0502020204030204" pitchFamily="34" charset="0"/>
              </a:rPr>
              <a:t>Öğrencilerin hedeflerini netleştirmesine yardım edilir ve öğrencilere çalışma planları ve ödevler verilir. </a:t>
            </a:r>
            <a:endParaRPr lang="tr-TR" sz="2000" b="0" i="0" u="none" strike="noStrike" baseline="0" dirty="0">
              <a:solidFill>
                <a:srgbClr val="000000"/>
              </a:solidFill>
              <a:latin typeface="Wingdings" panose="05000000000000000000" pitchFamily="2" charset="2"/>
            </a:endParaRPr>
          </a:p>
          <a:p>
            <a:r>
              <a:rPr lang="tr-TR" sz="2000" b="0" i="0" u="none" strike="noStrike" baseline="0" dirty="0">
                <a:solidFill>
                  <a:srgbClr val="000000"/>
                </a:solidFill>
                <a:latin typeface="Wingdings" panose="05000000000000000000" pitchFamily="2" charset="2"/>
              </a:rPr>
              <a:t> </a:t>
            </a:r>
            <a:r>
              <a:rPr lang="tr-TR" sz="2000" b="0" i="0" u="none" strike="noStrike" baseline="0" dirty="0">
                <a:solidFill>
                  <a:srgbClr val="000000"/>
                </a:solidFill>
                <a:latin typeface="Calibri" panose="020F0502020204030204" pitchFamily="34" charset="0"/>
              </a:rPr>
              <a:t>Bir sonraki görüşmede yapılan çalışmalar değerlendirilir. </a:t>
            </a:r>
          </a:p>
          <a:p>
            <a:endParaRPr lang="tr-TR" sz="2800" dirty="0"/>
          </a:p>
        </p:txBody>
      </p:sp>
    </p:spTree>
    <p:extLst>
      <p:ext uri="{BB962C8B-B14F-4D97-AF65-F5344CB8AC3E}">
        <p14:creationId xmlns:p14="http://schemas.microsoft.com/office/powerpoint/2010/main" val="39129964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 xmlns:a16="http://schemas.microsoft.com/office/drawing/2014/main" id="{A1B34445-6211-415A-9BD9-AF3A6B99F68B}"/>
              </a:ext>
            </a:extLst>
          </p:cNvPr>
          <p:cNvSpPr>
            <a:spLocks noGrp="1"/>
          </p:cNvSpPr>
          <p:nvPr>
            <p:ph type="title"/>
          </p:nvPr>
        </p:nvSpPr>
        <p:spPr/>
        <p:txBody>
          <a:bodyPr/>
          <a:lstStyle/>
          <a:p>
            <a:r>
              <a:rPr lang="tr-TR" sz="1800" b="1" i="0" u="none" strike="noStrike" baseline="0" dirty="0">
                <a:solidFill>
                  <a:srgbClr val="000000"/>
                </a:solidFill>
                <a:latin typeface="Calibri" panose="020F0502020204030204" pitchFamily="34" charset="0"/>
              </a:rPr>
              <a:t>KOÇ ÖĞRETMENLERİN GÖRÜŞMELERDE DİKKAT ETMESİ GEREKEN HUSUSLAR </a:t>
            </a:r>
            <a:endParaRPr lang="tr-TR" sz="1800" dirty="0"/>
          </a:p>
        </p:txBody>
      </p:sp>
      <p:sp>
        <p:nvSpPr>
          <p:cNvPr id="4" name="İçerik Yer Tutucusu 3">
            <a:extLst>
              <a:ext uri="{FF2B5EF4-FFF2-40B4-BE49-F238E27FC236}">
                <a16:creationId xmlns="" xmlns:a16="http://schemas.microsoft.com/office/drawing/2014/main" id="{4AFB77CF-6E8E-47B1-98C3-6F3F88C19303}"/>
              </a:ext>
            </a:extLst>
          </p:cNvPr>
          <p:cNvSpPr>
            <a:spLocks noGrp="1"/>
          </p:cNvSpPr>
          <p:nvPr>
            <p:ph sz="half" idx="2"/>
          </p:nvPr>
        </p:nvSpPr>
        <p:spPr>
          <a:xfrm>
            <a:off x="0" y="1052736"/>
            <a:ext cx="9144000" cy="5805264"/>
          </a:xfrm>
        </p:spPr>
        <p:txBody>
          <a:bodyPr>
            <a:noAutofit/>
          </a:bodyPr>
          <a:lstStyle/>
          <a:p>
            <a:r>
              <a:rPr lang="tr-TR" sz="2000" b="0" i="0" u="none" strike="noStrike" baseline="0" dirty="0" smtClean="0">
                <a:solidFill>
                  <a:srgbClr val="000000"/>
                </a:solidFill>
                <a:latin typeface="Wingdings" panose="05000000000000000000" pitchFamily="2" charset="2"/>
              </a:rPr>
              <a:t> </a:t>
            </a:r>
            <a:r>
              <a:rPr lang="tr-TR" sz="2000" b="0" i="0" u="none" strike="noStrike" baseline="0" dirty="0">
                <a:solidFill>
                  <a:srgbClr val="000000"/>
                </a:solidFill>
                <a:latin typeface="Calibri" panose="020F0502020204030204" pitchFamily="34" charset="0"/>
              </a:rPr>
              <a:t>Öğrenci ve veli görüşmelerinde etkili iletişim yöntemlerinin kullanılması. </a:t>
            </a:r>
          </a:p>
          <a:p>
            <a:r>
              <a:rPr lang="tr-TR" sz="2000" b="0" i="0" u="none" strike="noStrike" baseline="0" dirty="0">
                <a:solidFill>
                  <a:srgbClr val="000000"/>
                </a:solidFill>
                <a:latin typeface="Wingdings" panose="05000000000000000000" pitchFamily="2" charset="2"/>
              </a:rPr>
              <a:t> </a:t>
            </a:r>
            <a:r>
              <a:rPr lang="tr-TR" sz="2000" b="0" i="0" u="none" strike="noStrike" baseline="0" dirty="0">
                <a:solidFill>
                  <a:srgbClr val="000000"/>
                </a:solidFill>
                <a:latin typeface="Calibri" panose="020F0502020204030204" pitchFamily="34" charset="0"/>
              </a:rPr>
              <a:t>Ergenle yapılacak görüşmelerde ergenin fiziksel özellikleri ya da imajı ile ilgili olumsuz ifadelerden kaçınılması. </a:t>
            </a:r>
          </a:p>
          <a:p>
            <a:pPr>
              <a:buFont typeface="Wingdings" panose="05000000000000000000" pitchFamily="2" charset="2"/>
              <a:buChar char="ü"/>
            </a:pPr>
            <a:r>
              <a:rPr lang="tr-TR" sz="2000" b="0" i="0" u="none" strike="noStrike" baseline="0" dirty="0">
                <a:solidFill>
                  <a:srgbClr val="000000"/>
                </a:solidFill>
                <a:latin typeface="Calibri" panose="020F0502020204030204" pitchFamily="34" charset="0"/>
              </a:rPr>
              <a:t>Yaşam tehdidi oluşturan konular dışında görüşmelerde gizliliğe mutlaka riayet edilmesi. </a:t>
            </a:r>
          </a:p>
          <a:p>
            <a:r>
              <a:rPr lang="tr-TR" sz="2000" b="0" i="0" u="none" strike="noStrike" baseline="0" dirty="0">
                <a:solidFill>
                  <a:srgbClr val="000000"/>
                </a:solidFill>
                <a:latin typeface="Calibri" panose="020F0502020204030204" pitchFamily="34" charset="0"/>
              </a:rPr>
              <a:t>Aile ve öğrenci ile yapılacak görüşmelerde çatışmaya girilmemesi. </a:t>
            </a:r>
          </a:p>
          <a:p>
            <a:r>
              <a:rPr lang="tr-TR" sz="2000" b="0" i="0" u="none" strike="noStrike" baseline="0" dirty="0">
                <a:solidFill>
                  <a:srgbClr val="000000"/>
                </a:solidFill>
                <a:latin typeface="Wingdings" panose="05000000000000000000" pitchFamily="2" charset="2"/>
              </a:rPr>
              <a:t> </a:t>
            </a:r>
            <a:r>
              <a:rPr lang="tr-TR" sz="2000" b="0" i="0" u="none" strike="noStrike" baseline="0" dirty="0">
                <a:solidFill>
                  <a:srgbClr val="000000"/>
                </a:solidFill>
                <a:latin typeface="Calibri" panose="020F0502020204030204" pitchFamily="34" charset="0"/>
              </a:rPr>
              <a:t>Görüşmelerde mümkün olduğunca bedensel temastan kaçınılması </a:t>
            </a:r>
          </a:p>
          <a:p>
            <a:r>
              <a:rPr lang="tr-TR" sz="2000" b="0" i="0" u="none" strike="noStrike" baseline="0" dirty="0">
                <a:solidFill>
                  <a:srgbClr val="000000"/>
                </a:solidFill>
                <a:latin typeface="Wingdings" panose="05000000000000000000" pitchFamily="2" charset="2"/>
              </a:rPr>
              <a:t> </a:t>
            </a:r>
            <a:r>
              <a:rPr lang="tr-TR" sz="2000" b="0" i="0" u="none" strike="noStrike" baseline="0" dirty="0">
                <a:solidFill>
                  <a:srgbClr val="000000"/>
                </a:solidFill>
                <a:latin typeface="Calibri" panose="020F0502020204030204" pitchFamily="34" charset="0"/>
              </a:rPr>
              <a:t>Görüşme esnasında duygusal mesaj içeren ifadelerden mümkün olduğunca kaçınılması </a:t>
            </a:r>
          </a:p>
          <a:p>
            <a:r>
              <a:rPr lang="tr-TR" sz="2000" b="0" i="0" u="none" strike="noStrike" baseline="0" dirty="0">
                <a:solidFill>
                  <a:srgbClr val="000000"/>
                </a:solidFill>
                <a:latin typeface="Wingdings" panose="05000000000000000000" pitchFamily="2" charset="2"/>
              </a:rPr>
              <a:t> </a:t>
            </a:r>
            <a:r>
              <a:rPr lang="tr-TR" sz="2000" b="0" i="0" u="none" strike="noStrike" baseline="0" dirty="0">
                <a:solidFill>
                  <a:srgbClr val="000000"/>
                </a:solidFill>
                <a:latin typeface="Calibri" panose="020F0502020204030204" pitchFamily="34" charset="0"/>
              </a:rPr>
              <a:t>Görüşmelerin özellikle eğitim odaklı olmasına özen gösterilmesi. </a:t>
            </a:r>
          </a:p>
          <a:p>
            <a:r>
              <a:rPr lang="tr-TR" sz="2000" b="0" i="0" u="none" strike="noStrike" baseline="0" dirty="0">
                <a:solidFill>
                  <a:srgbClr val="000000"/>
                </a:solidFill>
                <a:latin typeface="Wingdings" panose="05000000000000000000" pitchFamily="2" charset="2"/>
              </a:rPr>
              <a:t> </a:t>
            </a:r>
            <a:r>
              <a:rPr lang="tr-TR" sz="2000" b="0" i="0" u="none" strike="noStrike" baseline="0" dirty="0">
                <a:solidFill>
                  <a:srgbClr val="000000"/>
                </a:solidFill>
                <a:latin typeface="Calibri" panose="020F0502020204030204" pitchFamily="34" charset="0"/>
              </a:rPr>
              <a:t>Bir uzmanın çalışılması gereken konularda öğrencinin mutlaka </a:t>
            </a:r>
            <a:r>
              <a:rPr lang="tr-TR" sz="2000" b="0" dirty="0">
                <a:solidFill>
                  <a:srgbClr val="000000"/>
                </a:solidFill>
                <a:latin typeface="Calibri" panose="020F0502020204030204" pitchFamily="34" charset="0"/>
              </a:rPr>
              <a:t>Psikolojik Danışman/Rehber </a:t>
            </a:r>
            <a:r>
              <a:rPr lang="tr-TR" sz="2000" b="0" dirty="0" smtClean="0">
                <a:solidFill>
                  <a:srgbClr val="000000"/>
                </a:solidFill>
                <a:latin typeface="Calibri" panose="020F0502020204030204" pitchFamily="34" charset="0"/>
              </a:rPr>
              <a:t>Öğretmene yönlendirilmesi </a:t>
            </a:r>
            <a:endParaRPr lang="tr-TR" sz="2000" b="0" i="0" u="none" strike="noStrike" baseline="0" dirty="0">
              <a:solidFill>
                <a:srgbClr val="000000"/>
              </a:solidFill>
              <a:latin typeface="Calibri" panose="020F0502020204030204" pitchFamily="34" charset="0"/>
            </a:endParaRPr>
          </a:p>
          <a:p>
            <a:pPr>
              <a:buFont typeface="Wingdings" panose="05000000000000000000" pitchFamily="2" charset="2"/>
              <a:buChar char="ü"/>
            </a:pPr>
            <a:endParaRPr lang="tr-TR" sz="2000" b="0" i="0" u="none" strike="noStrike" baseline="0" dirty="0">
              <a:solidFill>
                <a:srgbClr val="000000"/>
              </a:solidFill>
              <a:latin typeface="Calibri" panose="020F0502020204030204" pitchFamily="34" charset="0"/>
            </a:endParaRPr>
          </a:p>
          <a:p>
            <a:endParaRPr lang="tr-TR" sz="3200" dirty="0"/>
          </a:p>
        </p:txBody>
      </p:sp>
    </p:spTree>
    <p:extLst>
      <p:ext uri="{BB962C8B-B14F-4D97-AF65-F5344CB8AC3E}">
        <p14:creationId xmlns:p14="http://schemas.microsoft.com/office/powerpoint/2010/main" val="16518222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750" y="365125"/>
            <a:ext cx="7804150" cy="549275"/>
          </a:xfrm>
        </p:spPr>
        <p:txBody>
          <a:bodyPr/>
          <a:lstStyle/>
          <a:p>
            <a:pPr algn="ctr" fontAlgn="auto">
              <a:spcAft>
                <a:spcPts val="0"/>
              </a:spcAft>
              <a:defRPr/>
            </a:pPr>
            <a:r>
              <a:rPr lang="tr-TR" sz="2400" dirty="0">
                <a:solidFill>
                  <a:srgbClr val="FF0000"/>
                </a:solidFill>
                <a:latin typeface="Calibri" panose="020F0502020204030204" pitchFamily="34" charset="0"/>
                <a:cs typeface="Calibri" panose="020F0502020204030204" pitchFamily="34" charset="0"/>
              </a:rPr>
              <a:t>SÜRECİN Okul </a:t>
            </a:r>
            <a:r>
              <a:rPr lang="tr-TR" sz="2400" dirty="0" smtClean="0">
                <a:solidFill>
                  <a:srgbClr val="FF0000"/>
                </a:solidFill>
                <a:latin typeface="Calibri" panose="020F0502020204030204" pitchFamily="34" charset="0"/>
                <a:cs typeface="Calibri" panose="020F0502020204030204" pitchFamily="34" charset="0"/>
              </a:rPr>
              <a:t>İdaresi tarafından </a:t>
            </a:r>
            <a:r>
              <a:rPr lang="tr-TR" sz="2400" dirty="0">
                <a:solidFill>
                  <a:srgbClr val="FF0000"/>
                </a:solidFill>
                <a:latin typeface="Calibri" panose="020F0502020204030204" pitchFamily="34" charset="0"/>
                <a:cs typeface="Calibri" panose="020F0502020204030204" pitchFamily="34" charset="0"/>
              </a:rPr>
              <a:t>YÖNETİMİ</a:t>
            </a:r>
          </a:p>
        </p:txBody>
      </p:sp>
      <p:sp>
        <p:nvSpPr>
          <p:cNvPr id="32771" name="İçerik Yer Tutucusu 2"/>
          <p:cNvSpPr>
            <a:spLocks noGrp="1"/>
          </p:cNvSpPr>
          <p:nvPr>
            <p:ph idx="1"/>
          </p:nvPr>
        </p:nvSpPr>
        <p:spPr>
          <a:xfrm>
            <a:off x="142875" y="1100138"/>
            <a:ext cx="8858250" cy="3471862"/>
          </a:xfrm>
        </p:spPr>
        <p:txBody>
          <a:bodyPr>
            <a:normAutofit lnSpcReduction="10000"/>
          </a:bodyPr>
          <a:lstStyle/>
          <a:p>
            <a:r>
              <a:rPr lang="tr-TR" altLang="tr-TR" sz="2400" dirty="0" smtClean="0">
                <a:latin typeface="Calibri" pitchFamily="34" charset="0"/>
                <a:cs typeface="Calibri" pitchFamily="34" charset="0"/>
              </a:rPr>
              <a:t>Veli öğretmen – öğrenci sözleşmesi yapılmalı</a:t>
            </a:r>
          </a:p>
          <a:p>
            <a:r>
              <a:rPr lang="tr-TR" altLang="tr-TR" sz="2400" dirty="0" smtClean="0">
                <a:latin typeface="Calibri" pitchFamily="34" charset="0"/>
                <a:cs typeface="Calibri" pitchFamily="34" charset="0"/>
              </a:rPr>
              <a:t>Dersine girmeyen öğretmen danışman öğretmen olarak seçilmemeli</a:t>
            </a:r>
          </a:p>
          <a:p>
            <a:r>
              <a:rPr lang="tr-TR" altLang="tr-TR" sz="2400" dirty="0" smtClean="0">
                <a:latin typeface="Calibri" pitchFamily="34" charset="0"/>
                <a:cs typeface="Calibri" pitchFamily="34" charset="0"/>
              </a:rPr>
              <a:t>Koçluktaki amaç akademik gelişimi desteklemektir. </a:t>
            </a:r>
          </a:p>
          <a:p>
            <a:r>
              <a:rPr lang="tr-TR" altLang="tr-TR" sz="2400" dirty="0" smtClean="0">
                <a:latin typeface="Calibri" pitchFamily="34" charset="0"/>
                <a:cs typeface="Calibri" pitchFamily="34" charset="0"/>
              </a:rPr>
              <a:t>Görev dağılımları net olmalı ve kimden ne beklenildiği net olarak aktarılmalı</a:t>
            </a:r>
          </a:p>
          <a:p>
            <a:r>
              <a:rPr lang="tr-TR" altLang="tr-TR" sz="2400" dirty="0" smtClean="0">
                <a:latin typeface="Calibri" pitchFamily="34" charset="0"/>
                <a:cs typeface="Calibri" pitchFamily="34" charset="0"/>
              </a:rPr>
              <a:t>Hangi öğretmen kimlerden sorumlu resmi yazılar ile tebliğ edilmeli</a:t>
            </a:r>
          </a:p>
          <a:p>
            <a:r>
              <a:rPr lang="tr-TR" altLang="tr-TR" sz="2400" dirty="0" smtClean="0">
                <a:latin typeface="Calibri" pitchFamily="34" charset="0"/>
                <a:cs typeface="Calibri" pitchFamily="34" charset="0"/>
              </a:rPr>
              <a:t>Öğrencilerin seçimi konusunda birliktelik oluşturulmalı öğretmenler bu sürece dahil edilmeli</a:t>
            </a:r>
          </a:p>
          <a:p>
            <a:endParaRPr lang="tr-TR" altLang="tr-TR" sz="2400" dirty="0" smtClean="0">
              <a:latin typeface="Calibri" pitchFamily="34" charset="0"/>
              <a:cs typeface="Calibri" pitchFamily="34" charset="0"/>
            </a:endParaRPr>
          </a:p>
        </p:txBody>
      </p:sp>
    </p:spTree>
    <p:extLst>
      <p:ext uri="{BB962C8B-B14F-4D97-AF65-F5344CB8AC3E}">
        <p14:creationId xmlns:p14="http://schemas.microsoft.com/office/powerpoint/2010/main" val="40611486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a:xfrm>
            <a:off x="0" y="260648"/>
            <a:ext cx="8748464" cy="5040560"/>
          </a:xfrm>
        </p:spPr>
        <p:txBody>
          <a:bodyPr>
            <a:normAutofit/>
          </a:bodyPr>
          <a:lstStyle/>
          <a:p>
            <a:r>
              <a:rPr lang="tr-TR" sz="3600" dirty="0">
                <a:latin typeface="Calibri" panose="020F0502020204030204" pitchFamily="34" charset="0"/>
                <a:cs typeface="Calibri" panose="020F0502020204030204" pitchFamily="34" charset="0"/>
              </a:rPr>
              <a:t>Okul içinde yapacağımız çalışma ve bu çalışmada öğrenci takip sistemi içinde dez avantajlı diye tabir edebileceğimiz bir dönem içinde öğrencilerimize yol gösterme ve zor zamanlarında yanlarımızda olmamıza vesile olacak bir çalışmadan bahsedeceğiz</a:t>
            </a:r>
            <a:r>
              <a:rPr lang="tr-TR" sz="3600" dirty="0"/>
              <a:t>. </a:t>
            </a:r>
          </a:p>
        </p:txBody>
      </p:sp>
    </p:spTree>
    <p:extLst>
      <p:ext uri="{BB962C8B-B14F-4D97-AF65-F5344CB8AC3E}">
        <p14:creationId xmlns:p14="http://schemas.microsoft.com/office/powerpoint/2010/main" val="36032797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İçerik Yer Tutucusu 2"/>
          <p:cNvSpPr>
            <a:spLocks noGrp="1"/>
          </p:cNvSpPr>
          <p:nvPr>
            <p:ph idx="1"/>
          </p:nvPr>
        </p:nvSpPr>
        <p:spPr>
          <a:xfrm>
            <a:off x="571500" y="1000125"/>
            <a:ext cx="7358063" cy="1500188"/>
          </a:xfrm>
        </p:spPr>
        <p:txBody>
          <a:bodyPr/>
          <a:lstStyle/>
          <a:p>
            <a:r>
              <a:rPr lang="tr-TR" altLang="tr-TR" sz="2800" dirty="0" smtClean="0">
                <a:latin typeface="Calibri" pitchFamily="34" charset="0"/>
                <a:cs typeface="Calibri" pitchFamily="34" charset="0"/>
              </a:rPr>
              <a:t>Öğrenciler ve velilerle şartlara göre telefon yada çeşitli iletişim araçları ile görüşmeler yapılmalı</a:t>
            </a:r>
          </a:p>
          <a:p>
            <a:r>
              <a:rPr lang="tr-TR" altLang="tr-TR" sz="2800" dirty="0" smtClean="0">
                <a:latin typeface="Calibri" pitchFamily="34" charset="0"/>
                <a:cs typeface="Calibri" pitchFamily="34" charset="0"/>
              </a:rPr>
              <a:t>Doküman teslim tarihleri net olmalı</a:t>
            </a:r>
          </a:p>
        </p:txBody>
      </p:sp>
    </p:spTree>
    <p:extLst>
      <p:ext uri="{BB962C8B-B14F-4D97-AF65-F5344CB8AC3E}">
        <p14:creationId xmlns:p14="http://schemas.microsoft.com/office/powerpoint/2010/main" val="40212300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2875" y="142875"/>
            <a:ext cx="2928938" cy="1000125"/>
          </a:xfrm>
        </p:spPr>
        <p:txBody>
          <a:bodyPr/>
          <a:lstStyle/>
          <a:p>
            <a:pPr fontAlgn="auto">
              <a:spcAft>
                <a:spcPts val="0"/>
              </a:spcAft>
              <a:defRPr/>
            </a:pPr>
            <a:r>
              <a:rPr lang="tr-TR" sz="2400" dirty="0">
                <a:solidFill>
                  <a:srgbClr val="FF0000"/>
                </a:solidFill>
                <a:latin typeface="Calibri" panose="020F0502020204030204" pitchFamily="34" charset="0"/>
                <a:cs typeface="Calibri" panose="020F0502020204030204" pitchFamily="34" charset="0"/>
              </a:rPr>
              <a:t/>
            </a:r>
            <a:br>
              <a:rPr lang="tr-TR" sz="2400" dirty="0">
                <a:solidFill>
                  <a:srgbClr val="FF0000"/>
                </a:solidFill>
                <a:latin typeface="Calibri" panose="020F0502020204030204" pitchFamily="34" charset="0"/>
                <a:cs typeface="Calibri" panose="020F0502020204030204" pitchFamily="34" charset="0"/>
              </a:rPr>
            </a:br>
            <a:r>
              <a:rPr lang="tr-TR" sz="2000" dirty="0" smtClean="0">
                <a:solidFill>
                  <a:srgbClr val="FF0000"/>
                </a:solidFill>
                <a:latin typeface="Calibri" panose="020F0502020204030204" pitchFamily="34" charset="0"/>
                <a:cs typeface="Calibri" panose="020F0502020204030204" pitchFamily="34" charset="0"/>
              </a:rPr>
              <a:t>BİR HİKAYE İLE AÇIKLAMAYA ÇALIŞALIM</a:t>
            </a:r>
            <a:r>
              <a:rPr lang="tr-TR" sz="2400" dirty="0">
                <a:solidFill>
                  <a:srgbClr val="FF0000"/>
                </a:solidFill>
                <a:latin typeface="Calibri" panose="020F0502020204030204" pitchFamily="34" charset="0"/>
                <a:cs typeface="Calibri" panose="020F0502020204030204" pitchFamily="34" charset="0"/>
              </a:rPr>
              <a:t/>
            </a:r>
            <a:br>
              <a:rPr lang="tr-TR" sz="2400" dirty="0">
                <a:solidFill>
                  <a:srgbClr val="FF0000"/>
                </a:solidFill>
                <a:latin typeface="Calibri" panose="020F0502020204030204" pitchFamily="34" charset="0"/>
                <a:cs typeface="Calibri" panose="020F0502020204030204" pitchFamily="34" charset="0"/>
              </a:rPr>
            </a:br>
            <a:endParaRPr lang="tr-TR" sz="2400" dirty="0">
              <a:solidFill>
                <a:srgbClr val="FF0000"/>
              </a:solidFill>
              <a:latin typeface="Calibri" panose="020F0502020204030204" pitchFamily="34" charset="0"/>
              <a:cs typeface="Calibri" panose="020F0502020204030204" pitchFamily="34" charset="0"/>
            </a:endParaRPr>
          </a:p>
        </p:txBody>
      </p:sp>
      <p:sp>
        <p:nvSpPr>
          <p:cNvPr id="3" name="İçerik Yer Tutucusu 2"/>
          <p:cNvSpPr>
            <a:spLocks noGrp="1"/>
          </p:cNvSpPr>
          <p:nvPr>
            <p:ph idx="1"/>
          </p:nvPr>
        </p:nvSpPr>
        <p:spPr>
          <a:xfrm>
            <a:off x="214313" y="3286125"/>
            <a:ext cx="8786812" cy="1857375"/>
          </a:xfrm>
        </p:spPr>
        <p:txBody>
          <a:bodyPr rtlCol="0">
            <a:normAutofit lnSpcReduction="10000"/>
          </a:bodyPr>
          <a:lstStyle/>
          <a:p>
            <a:pPr fontAlgn="auto">
              <a:spcAft>
                <a:spcPts val="0"/>
              </a:spcAft>
              <a:defRPr/>
            </a:pPr>
            <a:r>
              <a:rPr lang="tr-TR" sz="2400" dirty="0" smtClean="0">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Bir gün bir kasabada yaşayan çiftçi ve oğluyla birlikte yaşayan günlük işlerini yapan bir genç delikanlı ve babası varmış. Baba oğul yaşadıkları o kasabada günlük işlerini yaparlarken tarlada çalışırlarken birden bire karşılarına bir at çıkmış. At daha önce hiç görmedikleri kadar güzellikte ve cins bir atmış.</a:t>
            </a:r>
          </a:p>
        </p:txBody>
      </p:sp>
      <p:pic>
        <p:nvPicPr>
          <p:cNvPr id="34820" name="Picture 11" descr="https://icdn.ensonhaber.com/resimler/galeri/21_427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0" y="214313"/>
            <a:ext cx="5273675"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5549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İçerik Yer Tutucusu 2"/>
          <p:cNvSpPr>
            <a:spLocks noGrp="1"/>
          </p:cNvSpPr>
          <p:nvPr>
            <p:ph idx="1"/>
          </p:nvPr>
        </p:nvSpPr>
        <p:spPr>
          <a:xfrm>
            <a:off x="500063" y="357188"/>
            <a:ext cx="4857750" cy="4500562"/>
          </a:xfrm>
        </p:spPr>
        <p:txBody>
          <a:bodyPr>
            <a:normAutofit lnSpcReduction="10000"/>
          </a:bodyPr>
          <a:lstStyle/>
          <a:p>
            <a:r>
              <a:rPr lang="tr-TR" altLang="tr-TR" sz="2400" dirty="0" smtClean="0">
                <a:latin typeface="Calibri" pitchFamily="34" charset="0"/>
                <a:cs typeface="Calibri" pitchFamily="34" charset="0"/>
              </a:rPr>
              <a:t>		O kadar heybetli duruyormuş ki baba oğul atı incelemişler. Atın üzerinde atın kime ait olduğunu gösteren herhangi bir damga bulamamışlar. Atın yanına yaklaştıklarında cins olmasına rağmen at onlardan kaçmıyormuş. At insanlardan çok fazla kaçmadığı için onun yarı vahşi bir at olduğunu ve özel bir at olduğunu ve bu özel atın da sahibinden kaçtığını düşünmüşler. Çok şaşırmışlar. </a:t>
            </a:r>
          </a:p>
          <a:p>
            <a:endParaRPr lang="tr-TR" altLang="tr-TR" sz="2400" dirty="0" smtClean="0">
              <a:latin typeface="Calibri" pitchFamily="34" charset="0"/>
              <a:cs typeface="Calibri" pitchFamily="34" charset="0"/>
            </a:endParaRPr>
          </a:p>
        </p:txBody>
      </p:sp>
      <p:sp>
        <p:nvSpPr>
          <p:cNvPr id="35843" name="AutoShape 2" descr="at_13_20120519061929.jpg (680×510) | Vahşi atlar, Resimler, Atla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endParaRPr lang="tr-TR" altLang="tr-TR" dirty="0"/>
          </a:p>
        </p:txBody>
      </p:sp>
      <p:sp>
        <p:nvSpPr>
          <p:cNvPr id="35844" name="AutoShape 4" descr="at_13_20120519061929.jpg (680×510) | Vahşi atlar, Resimler, Atla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endParaRPr lang="tr-TR" altLang="tr-TR" dirty="0"/>
          </a:p>
        </p:txBody>
      </p:sp>
      <p:sp>
        <p:nvSpPr>
          <p:cNvPr id="35845" name="AutoShape 6" descr="Bugün Yeryüzünde Mevcut Olan At Irklarının En Eskisi: Arap Atı ve  Özellikleri - Ekşi Şeyle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endParaRPr lang="tr-TR" altLang="tr-TR" dirty="0"/>
          </a:p>
        </p:txBody>
      </p:sp>
      <p:pic>
        <p:nvPicPr>
          <p:cNvPr id="35846" name="Picture 9" descr="https://icdn.ensonhaber.com/resimler/galeri/3_1097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142875"/>
            <a:ext cx="3429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8664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İçerik Yer Tutucusu 2"/>
          <p:cNvSpPr>
            <a:spLocks noGrp="1"/>
          </p:cNvSpPr>
          <p:nvPr>
            <p:ph idx="1"/>
          </p:nvPr>
        </p:nvSpPr>
        <p:spPr>
          <a:xfrm>
            <a:off x="214313" y="928688"/>
            <a:ext cx="8572500" cy="3786187"/>
          </a:xfrm>
        </p:spPr>
        <p:txBody>
          <a:bodyPr/>
          <a:lstStyle/>
          <a:p>
            <a:r>
              <a:rPr lang="tr-TR" altLang="tr-TR" sz="2400" dirty="0" smtClean="0">
                <a:latin typeface="Calibri" pitchFamily="34" charset="0"/>
                <a:cs typeface="Calibri" pitchFamily="34" charset="0"/>
              </a:rPr>
              <a:t>Bu kadar güzel bu kadar özel bir at kime ait olabilirdi acaba. At yorgun gözüküyormuş ve terliymiş. Önce bir güzel atın terini silmişler, karnını doyurmuşlar, suyunu vermişler. Böylesine güzel bir atın sahibi atı kaybolduğu için kim bilir ne kadar üzgündür diye düşünmüşler. </a:t>
            </a:r>
          </a:p>
        </p:txBody>
      </p:sp>
      <p:sp>
        <p:nvSpPr>
          <p:cNvPr id="36867" name="AutoShape 2" descr="Akhal Tek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endParaRPr lang="tr-TR" altLang="tr-TR" dirty="0"/>
          </a:p>
        </p:txBody>
      </p:sp>
      <p:sp>
        <p:nvSpPr>
          <p:cNvPr id="36868" name="AutoShape 4" descr="Akhal Tek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endParaRPr lang="tr-TR" altLang="tr-TR" dirty="0"/>
          </a:p>
        </p:txBody>
      </p:sp>
    </p:spTree>
    <p:extLst>
      <p:ext uri="{BB962C8B-B14F-4D97-AF65-F5344CB8AC3E}">
        <p14:creationId xmlns:p14="http://schemas.microsoft.com/office/powerpoint/2010/main" val="1844554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625" y="500063"/>
            <a:ext cx="8143875" cy="3643312"/>
          </a:xfrm>
        </p:spPr>
        <p:txBody>
          <a:bodyPr rtlCol="0">
            <a:normAutofit/>
          </a:bodyPr>
          <a:lstStyle/>
          <a:p>
            <a:pPr fontAlgn="auto">
              <a:spcAft>
                <a:spcPts val="0"/>
              </a:spcAft>
              <a:defRPr/>
            </a:pPr>
            <a:endParaRPr lang="tr-TR" sz="2400" dirty="0" smtClean="0">
              <a:latin typeface="Calibri" panose="020F0502020204030204" pitchFamily="34" charset="0"/>
              <a:cs typeface="Calibri" panose="020F0502020204030204" pitchFamily="34" charset="0"/>
            </a:endParaRPr>
          </a:p>
          <a:p>
            <a:pPr fontAlgn="auto">
              <a:spcAft>
                <a:spcPts val="0"/>
              </a:spcAft>
              <a:defRPr/>
            </a:pPr>
            <a:r>
              <a:rPr lang="tr-TR" sz="2400" dirty="0" smtClean="0">
                <a:latin typeface="Calibri" panose="020F0502020204030204" pitchFamily="34" charset="0"/>
                <a:cs typeface="Calibri" panose="020F0502020204030204" pitchFamily="34" charset="0"/>
              </a:rPr>
              <a:t>Delikanlı babasına:</a:t>
            </a:r>
          </a:p>
          <a:p>
            <a:pPr fontAlgn="auto">
              <a:spcAft>
                <a:spcPts val="0"/>
              </a:spcAft>
              <a:defRPr/>
            </a:pPr>
            <a:r>
              <a:rPr lang="tr-TR" sz="2400" dirty="0" smtClean="0">
                <a:latin typeface="Calibri" panose="020F0502020204030204" pitchFamily="34" charset="0"/>
                <a:cs typeface="Calibri" panose="020F0502020204030204" pitchFamily="34" charset="0"/>
              </a:rPr>
              <a:t>	-Atı </a:t>
            </a:r>
            <a:r>
              <a:rPr lang="tr-TR" sz="2400" dirty="0">
                <a:latin typeface="Calibri" panose="020F0502020204030204" pitchFamily="34" charset="0"/>
                <a:cs typeface="Calibri" panose="020F0502020204030204" pitchFamily="34" charset="0"/>
              </a:rPr>
              <a:t>mutlaka sahibine götürmeliyiz. Sahibi eminim ki çok merak ediyordur demiş. Babası; </a:t>
            </a:r>
          </a:p>
          <a:p>
            <a:pPr marL="571500" indent="-571500" fontAlgn="auto">
              <a:spcAft>
                <a:spcPts val="0"/>
              </a:spcAft>
              <a:buFontTx/>
              <a:buChar char="-"/>
              <a:defRPr/>
            </a:pPr>
            <a:r>
              <a:rPr lang="tr-TR" sz="2400" dirty="0">
                <a:latin typeface="Calibri" panose="020F0502020204030204" pitchFamily="34" charset="0"/>
                <a:cs typeface="Calibri" panose="020F0502020204030204" pitchFamily="34" charset="0"/>
              </a:rPr>
              <a:t>İyi de sahibini tanımıyoruz ki. Belli ki cins bir at. </a:t>
            </a:r>
          </a:p>
          <a:p>
            <a:pPr marL="571500" indent="-571500" fontAlgn="auto">
              <a:spcAft>
                <a:spcPts val="0"/>
              </a:spcAft>
              <a:buFontTx/>
              <a:buChar char="-"/>
              <a:defRPr/>
            </a:pPr>
            <a:r>
              <a:rPr lang="tr-TR" sz="2400" dirty="0">
                <a:latin typeface="Calibri" panose="020F0502020204030204" pitchFamily="34" charset="0"/>
                <a:cs typeface="Calibri" panose="020F0502020204030204" pitchFamily="34" charset="0"/>
              </a:rPr>
              <a:t>Belli ki iyi bir çiftlikten kaçmış. </a:t>
            </a:r>
          </a:p>
          <a:p>
            <a:pPr marL="571500" indent="-571500" fontAlgn="auto">
              <a:spcAft>
                <a:spcPts val="0"/>
              </a:spcAft>
              <a:buFontTx/>
              <a:buChar char="-"/>
              <a:defRPr/>
            </a:pPr>
            <a:r>
              <a:rPr lang="tr-TR" sz="2400" dirty="0">
                <a:latin typeface="Calibri" panose="020F0502020204030204" pitchFamily="34" charset="0"/>
                <a:cs typeface="Calibri" panose="020F0502020204030204" pitchFamily="34" charset="0"/>
              </a:rPr>
              <a:t>Sahibini tanısaydık atı mutlaka götürürdük. Fakat şu anda yapabileceğimiz hiç bir şey yok demiş. </a:t>
            </a:r>
          </a:p>
          <a:p>
            <a:pPr fontAlgn="auto">
              <a:spcAft>
                <a:spcPts val="0"/>
              </a:spcAft>
              <a:defRPr/>
            </a:pPr>
            <a:endParaRPr lang="tr-TR"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95256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İçerik Yer Tutucusu 2"/>
          <p:cNvSpPr>
            <a:spLocks noGrp="1"/>
          </p:cNvSpPr>
          <p:nvPr>
            <p:ph idx="1"/>
          </p:nvPr>
        </p:nvSpPr>
        <p:spPr>
          <a:xfrm>
            <a:off x="285750" y="500063"/>
            <a:ext cx="8429625" cy="4429125"/>
          </a:xfrm>
        </p:spPr>
        <p:txBody>
          <a:bodyPr/>
          <a:lstStyle/>
          <a:p>
            <a:r>
              <a:rPr lang="tr-TR" altLang="tr-TR" sz="2400" dirty="0" smtClean="0">
                <a:latin typeface="Calibri" pitchFamily="34" charset="0"/>
                <a:cs typeface="Calibri" pitchFamily="34" charset="0"/>
              </a:rPr>
              <a:t>Delikanlı atın üzerine binmiş. Ve topuğu ile çok hafif şekilde ata dokunmuş. Delikanlı ata dokunur dokunmaz atla yolda ilerlemeye başlamış. Gitmişler </a:t>
            </a:r>
            <a:r>
              <a:rPr lang="tr-TR" altLang="tr-TR" sz="2400" dirty="0" smtClean="0">
                <a:latin typeface="Calibri" pitchFamily="34" charset="0"/>
                <a:cs typeface="Calibri" pitchFamily="34" charset="0"/>
              </a:rPr>
              <a:t>. </a:t>
            </a:r>
            <a:r>
              <a:rPr lang="tr-TR" altLang="tr-TR" sz="2400" dirty="0" smtClean="0">
                <a:latin typeface="Calibri" pitchFamily="34" charset="0"/>
                <a:cs typeface="Calibri" pitchFamily="34" charset="0"/>
              </a:rPr>
              <a:t>Derken iki yol ayrımına gelmişler. At durmuş. Delikanlı tekrar topuğu ile ata ufak bir dokunuşta bulunmuş. At sağdaki yola saparak yürümeye devam etmiş. Epey bir yol ilerledikten sonra dört yol ağzına gelmişler. At tekrar durmuş. Delikanlı tekrar topuğuyla ata ufak bir dokunuşta bulunmuş. Ve at karşı yoldan ilerlemeye başlamış. </a:t>
            </a:r>
          </a:p>
        </p:txBody>
      </p:sp>
    </p:spTree>
    <p:extLst>
      <p:ext uri="{BB962C8B-B14F-4D97-AF65-F5344CB8AC3E}">
        <p14:creationId xmlns:p14="http://schemas.microsoft.com/office/powerpoint/2010/main" val="22420353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İçerik Yer Tutucusu 2"/>
          <p:cNvSpPr>
            <a:spLocks noGrp="1"/>
          </p:cNvSpPr>
          <p:nvPr>
            <p:ph idx="1"/>
          </p:nvPr>
        </p:nvSpPr>
        <p:spPr>
          <a:xfrm>
            <a:off x="857250" y="785813"/>
            <a:ext cx="8001000" cy="4298950"/>
          </a:xfrm>
        </p:spPr>
        <p:txBody>
          <a:bodyPr/>
          <a:lstStyle/>
          <a:p>
            <a:r>
              <a:rPr lang="tr-TR" altLang="tr-TR" sz="2000" dirty="0" smtClean="0">
                <a:latin typeface="Calibri" pitchFamily="34" charset="0"/>
                <a:cs typeface="Calibri" pitchFamily="34" charset="0"/>
              </a:rPr>
              <a:t>Böyle </a:t>
            </a:r>
            <a:r>
              <a:rPr lang="tr-TR" altLang="tr-TR" sz="2000" dirty="0" smtClean="0">
                <a:latin typeface="Calibri" pitchFamily="34" charset="0"/>
                <a:cs typeface="Calibri" pitchFamily="34" charset="0"/>
              </a:rPr>
              <a:t>böyle</a:t>
            </a:r>
            <a:r>
              <a:rPr lang="tr-TR" altLang="tr-TR" sz="2000" dirty="0" smtClean="0">
                <a:latin typeface="Calibri" pitchFamily="34" charset="0"/>
                <a:cs typeface="Calibri" pitchFamily="34" charset="0"/>
              </a:rPr>
              <a:t> ufak ufak dokunuşlarla epey bir yol almışlar. Ve bir müddet gitmişler. Sonra at bir yerde dinlenmek istemiş. Bir gölün yanında durmuşlar. At su içmek için bulundukları yoldan çıkmış göle doğru ilerlemiş, suyunu içmiş. Suyunu içtikten sonra delikanlı tekrar atın üzerine binmiş ve atı tekrar yola doğru götürmüş. Ve at ilerlemeye başlamış. Yine epey ilerledikten sonra atın karnı acıkmış. Yemyeşil çimenlerin olduğu bir yer görmüş at. Çimenlere doğru ilerlemiş. Delikanlı tekrar atın üzerinden inmiş yemek molası vermişler. Ve at orada tekrar karnını doyurmuş. Karnını doyurduktan sonra delikanlı tekrar atın üzerine binmiş onu tekrar yola doğru götürmüş ve yine ufak ufak dokunuşlarla yolda kalarak akşamüzeri akşama doğru kocaman bir çiftliğin önüne gelmişler. </a:t>
            </a:r>
          </a:p>
        </p:txBody>
      </p:sp>
    </p:spTree>
    <p:extLst>
      <p:ext uri="{BB962C8B-B14F-4D97-AF65-F5344CB8AC3E}">
        <p14:creationId xmlns:p14="http://schemas.microsoft.com/office/powerpoint/2010/main" val="31518835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00063" y="500063"/>
            <a:ext cx="7929562" cy="4513262"/>
          </a:xfrm>
        </p:spPr>
        <p:txBody>
          <a:bodyPr rtlCol="0">
            <a:normAutofit lnSpcReduction="10000"/>
          </a:bodyPr>
          <a:lstStyle/>
          <a:p>
            <a:pPr fontAlgn="auto">
              <a:spcAft>
                <a:spcPts val="0"/>
              </a:spcAft>
              <a:defRPr/>
            </a:pPr>
            <a:r>
              <a:rPr lang="tr-TR" sz="2400" dirty="0" smtClean="0">
                <a:latin typeface="Calibri" panose="020F0502020204030204" pitchFamily="34" charset="0"/>
                <a:cs typeface="Calibri" panose="020F0502020204030204" pitchFamily="34" charset="0"/>
              </a:rPr>
              <a:t>		At</a:t>
            </a:r>
            <a:r>
              <a:rPr lang="tr-TR" sz="2400" dirty="0">
                <a:latin typeface="Calibri" panose="020F0502020204030204" pitchFamily="34" charset="0"/>
                <a:cs typeface="Calibri" panose="020F0502020204030204" pitchFamily="34" charset="0"/>
              </a:rPr>
              <a:t>, büyük bir heybetle çiftlikten içeriye girmiş. At çiftlikten içeri girer girmez çiftliğin sahibi şaşkınlıkla yanlarına gelmiş. Ve sevinçten bağırmış. </a:t>
            </a:r>
            <a:r>
              <a:rPr lang="tr-TR" sz="2400" dirty="0" smtClean="0">
                <a:latin typeface="Calibri" panose="020F0502020204030204" pitchFamily="34" charset="0"/>
                <a:cs typeface="Calibri" panose="020F0502020204030204" pitchFamily="34" charset="0"/>
              </a:rPr>
              <a:t>‘Yaşasın </a:t>
            </a:r>
            <a:r>
              <a:rPr lang="tr-TR" sz="2400" dirty="0">
                <a:latin typeface="Calibri" panose="020F0502020204030204" pitchFamily="34" charset="0"/>
                <a:cs typeface="Calibri" panose="020F0502020204030204" pitchFamily="34" charset="0"/>
              </a:rPr>
              <a:t>inanamıyorum. Bu benim atım. Nasıl buldunuz atımı. Nasıl getirdiniz onu </a:t>
            </a:r>
            <a:r>
              <a:rPr lang="tr-TR" sz="2400" dirty="0" smtClean="0">
                <a:latin typeface="Calibri" panose="020F0502020204030204" pitchFamily="34" charset="0"/>
                <a:cs typeface="Calibri" panose="020F0502020204030204" pitchFamily="34" charset="0"/>
              </a:rPr>
              <a:t>buraya’ </a:t>
            </a:r>
            <a:r>
              <a:rPr lang="tr-TR" sz="2400" dirty="0">
                <a:latin typeface="Calibri" panose="020F0502020204030204" pitchFamily="34" charset="0"/>
                <a:cs typeface="Calibri" panose="020F0502020204030204" pitchFamily="34" charset="0"/>
              </a:rPr>
              <a:t>demiş. </a:t>
            </a:r>
            <a:endParaRPr lang="tr-TR" sz="2400" dirty="0" smtClean="0">
              <a:latin typeface="Calibri" panose="020F0502020204030204" pitchFamily="34" charset="0"/>
              <a:cs typeface="Calibri" panose="020F0502020204030204" pitchFamily="34" charset="0"/>
            </a:endParaRPr>
          </a:p>
          <a:p>
            <a:pPr fontAlgn="auto">
              <a:spcAft>
                <a:spcPts val="0"/>
              </a:spcAft>
              <a:defRPr/>
            </a:pPr>
            <a:r>
              <a:rPr lang="tr-TR" sz="2400" dirty="0" smtClean="0">
                <a:latin typeface="Calibri" panose="020F0502020204030204" pitchFamily="34" charset="0"/>
                <a:cs typeface="Calibri" panose="020F0502020204030204" pitchFamily="34" charset="0"/>
              </a:rPr>
              <a:t>		Atın </a:t>
            </a:r>
            <a:r>
              <a:rPr lang="tr-TR" sz="2400" dirty="0">
                <a:latin typeface="Calibri" panose="020F0502020204030204" pitchFamily="34" charset="0"/>
                <a:cs typeface="Calibri" panose="020F0502020204030204" pitchFamily="34" charset="0"/>
              </a:rPr>
              <a:t>üzerindeki delikanlı nazik bir şekilde atın üzerinden inerek atı çiftlik sahibine teslim etmiş. Ve ona şöyle söylemiş. Ben sizin çiftliğinizi kendim bulmadım. Atınız kendisi buldu. Ben  sadece atınızın yolda kalması için onun yanında yol arkadaşı oldum. O zaten çiftliğin yolunu biliyordu. Ben onun yanında zaman zaman onun yolda kalmasını sağlayan bir yol arkadaşıydım demiş…” </a:t>
            </a:r>
          </a:p>
        </p:txBody>
      </p:sp>
      <p:pic>
        <p:nvPicPr>
          <p:cNvPr id="40963" name="Picture 2" descr="C:\Users\Lenovo\Desktop\koçluk görsel\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02213"/>
            <a:ext cx="9144000"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412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İçerik Yer Tutucusu 2"/>
          <p:cNvSpPr>
            <a:spLocks noGrp="1"/>
          </p:cNvSpPr>
          <p:nvPr>
            <p:ph idx="1"/>
          </p:nvPr>
        </p:nvSpPr>
        <p:spPr>
          <a:xfrm>
            <a:off x="142875" y="1000125"/>
            <a:ext cx="8786813" cy="1857375"/>
          </a:xfrm>
        </p:spPr>
        <p:txBody>
          <a:bodyPr/>
          <a:lstStyle/>
          <a:p>
            <a:r>
              <a:rPr lang="tr-TR" altLang="tr-TR" sz="2400" dirty="0" smtClean="0">
                <a:solidFill>
                  <a:srgbClr val="FF0000"/>
                </a:solidFill>
                <a:latin typeface="Calibri" pitchFamily="34" charset="0"/>
                <a:cs typeface="Calibri" pitchFamily="34" charset="0"/>
              </a:rPr>
              <a:t> (TEŞBİHTE HATA OLMAZ)</a:t>
            </a:r>
          </a:p>
          <a:p>
            <a:r>
              <a:rPr lang="tr-TR" altLang="tr-TR" sz="2400" dirty="0" smtClean="0">
                <a:latin typeface="Calibri" pitchFamily="34" charset="0"/>
                <a:cs typeface="Calibri" pitchFamily="34" charset="0"/>
              </a:rPr>
              <a:t>İşte bizlerde  tıpkı atın yolda kalmasını sağlayan delikanlı gibi olacağız. Öğrenci ile  başarıya giden yolda yanında olan yol arkadaşı gibi olacağız. </a:t>
            </a:r>
          </a:p>
        </p:txBody>
      </p:sp>
      <p:pic>
        <p:nvPicPr>
          <p:cNvPr id="41987" name="Picture 2" descr="C:\Users\Lenovo\Desktop\koçluk görsel\Neyin resmidir gördüğümüz_ (1_ sea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3789363"/>
            <a:ext cx="5219700" cy="306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3" descr="C:\Users\Lenovo\Desktop\koçluk görsel\kocluk-tak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005263"/>
            <a:ext cx="392430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91481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İçerik Yer Tutucusu 2"/>
          <p:cNvSpPr>
            <a:spLocks noGrp="1"/>
          </p:cNvSpPr>
          <p:nvPr>
            <p:ph idx="1"/>
          </p:nvPr>
        </p:nvSpPr>
        <p:spPr>
          <a:xfrm>
            <a:off x="500063" y="714375"/>
            <a:ext cx="7858125" cy="1643063"/>
          </a:xfrm>
        </p:spPr>
        <p:txBody>
          <a:bodyPr/>
          <a:lstStyle/>
          <a:p>
            <a:r>
              <a:rPr lang="tr-TR" altLang="tr-TR" sz="2400" dirty="0" smtClean="0">
                <a:latin typeface="Calibri" pitchFamily="34" charset="0"/>
                <a:cs typeface="Calibri" pitchFamily="34" charset="0"/>
              </a:rPr>
              <a:t>8. sınıf ve 12. Sınıf öğrencilerimizin girecekleri sınavda ayna tutacak ve yukarıdaki soruların cevaplarını bulmaları için öğrencilerimize yol gösterici olacağız. </a:t>
            </a:r>
          </a:p>
        </p:txBody>
      </p:sp>
      <p:pic>
        <p:nvPicPr>
          <p:cNvPr id="43011" name="Picture 2" descr="C:\Users\Lenovo\Desktop\koçluk görsel\2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938"/>
            <a:ext cx="9144000"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509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Picture 2" descr="C:\Users\Lenovo\Desktop\koçluk görsel\576eb88ec555a3467da807924c32631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773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714375" y="1214438"/>
            <a:ext cx="7521575" cy="857250"/>
          </a:xfrm>
        </p:spPr>
        <p:txBody>
          <a:bodyPr/>
          <a:lstStyle/>
          <a:p>
            <a:pPr fontAlgn="auto">
              <a:spcAft>
                <a:spcPts val="0"/>
              </a:spcAft>
              <a:defRPr/>
            </a:pPr>
            <a:r>
              <a:rPr lang="tr-TR" dirty="0" smtClean="0"/>
              <a:t> SORULAR?</a:t>
            </a:r>
            <a:endParaRPr lang="tr-TR" dirty="0"/>
          </a:p>
        </p:txBody>
      </p:sp>
      <p:sp>
        <p:nvSpPr>
          <p:cNvPr id="44035" name="İçerik Yer Tutucusu 2"/>
          <p:cNvSpPr txBox="1">
            <a:spLocks/>
          </p:cNvSpPr>
          <p:nvPr/>
        </p:nvSpPr>
        <p:spPr bwMode="auto">
          <a:xfrm>
            <a:off x="142875" y="3714750"/>
            <a:ext cx="88582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Franklin Gothic Book" pitchFamily="34" charset="0"/>
              </a:defRPr>
            </a:lvl1pPr>
            <a:lvl2pPr marL="742950" indent="-285750">
              <a:defRPr>
                <a:solidFill>
                  <a:schemeClr val="tx1"/>
                </a:solidFill>
                <a:latin typeface="Franklin Gothic Book" pitchFamily="34" charset="0"/>
              </a:defRPr>
            </a:lvl2pPr>
            <a:lvl3pPr marL="1143000" indent="-228600">
              <a:defRPr>
                <a:solidFill>
                  <a:schemeClr val="tx1"/>
                </a:solidFill>
                <a:latin typeface="Franklin Gothic Book" pitchFamily="34" charset="0"/>
              </a:defRPr>
            </a:lvl3pPr>
            <a:lvl4pPr marL="1600200" indent="-228600">
              <a:defRPr>
                <a:solidFill>
                  <a:schemeClr val="tx1"/>
                </a:solidFill>
                <a:latin typeface="Franklin Gothic Book" pitchFamily="34" charset="0"/>
              </a:defRPr>
            </a:lvl4pPr>
            <a:lvl5pPr marL="2057400" indent="-228600">
              <a:defRPr>
                <a:solidFill>
                  <a:schemeClr val="tx1"/>
                </a:solidFill>
                <a:latin typeface="Franklin Gothic Book" pitchFamily="34" charset="0"/>
              </a:defRPr>
            </a:lvl5pPr>
            <a:lvl6pPr marL="2514600" indent="-228600" fontAlgn="base">
              <a:spcBef>
                <a:spcPct val="0"/>
              </a:spcBef>
              <a:spcAft>
                <a:spcPct val="0"/>
              </a:spcAft>
              <a:defRPr>
                <a:solidFill>
                  <a:schemeClr val="tx1"/>
                </a:solidFill>
                <a:latin typeface="Franklin Gothic Book" pitchFamily="34" charset="0"/>
              </a:defRPr>
            </a:lvl6pPr>
            <a:lvl7pPr marL="2971800" indent="-228600" fontAlgn="base">
              <a:spcBef>
                <a:spcPct val="0"/>
              </a:spcBef>
              <a:spcAft>
                <a:spcPct val="0"/>
              </a:spcAft>
              <a:defRPr>
                <a:solidFill>
                  <a:schemeClr val="tx1"/>
                </a:solidFill>
                <a:latin typeface="Franklin Gothic Book" pitchFamily="34" charset="0"/>
              </a:defRPr>
            </a:lvl7pPr>
            <a:lvl8pPr marL="3429000" indent="-228600" fontAlgn="base">
              <a:spcBef>
                <a:spcPct val="0"/>
              </a:spcBef>
              <a:spcAft>
                <a:spcPct val="0"/>
              </a:spcAft>
              <a:defRPr>
                <a:solidFill>
                  <a:schemeClr val="tx1"/>
                </a:solidFill>
                <a:latin typeface="Franklin Gothic Book" pitchFamily="34" charset="0"/>
              </a:defRPr>
            </a:lvl8pPr>
            <a:lvl9pPr marL="3886200" indent="-228600" fontAlgn="base">
              <a:spcBef>
                <a:spcPct val="0"/>
              </a:spcBef>
              <a:spcAft>
                <a:spcPct val="0"/>
              </a:spcAft>
              <a:defRPr>
                <a:solidFill>
                  <a:schemeClr val="tx1"/>
                </a:solidFill>
                <a:latin typeface="Franklin Gothic Book" pitchFamily="34" charset="0"/>
              </a:defRPr>
            </a:lvl9pPr>
          </a:lstStyle>
          <a:p>
            <a:pPr algn="ctr">
              <a:spcBef>
                <a:spcPts val="800"/>
              </a:spcBef>
              <a:buFont typeface="Arial" pitchFamily="34" charset="0"/>
              <a:buNone/>
            </a:pPr>
            <a:r>
              <a:rPr lang="tr-TR" altLang="tr-TR" sz="2400" b="1" dirty="0">
                <a:latin typeface="Calibri" pitchFamily="34" charset="0"/>
                <a:cs typeface="Calibri" pitchFamily="34" charset="0"/>
              </a:rPr>
              <a:t>DİNLEDİĞİNİZ İÇİN TEŞEKKÜR EDERİM.</a:t>
            </a:r>
          </a:p>
          <a:p>
            <a:pPr>
              <a:spcBef>
                <a:spcPts val="800"/>
              </a:spcBef>
              <a:buFont typeface="Arial" pitchFamily="34" charset="0"/>
              <a:buNone/>
            </a:pPr>
            <a:endParaRPr lang="tr-TR" altLang="tr-TR" sz="2400" b="1" dirty="0">
              <a:latin typeface="Calibri" pitchFamily="34" charset="0"/>
              <a:cs typeface="Calibri" pitchFamily="34" charset="0"/>
            </a:endParaRPr>
          </a:p>
        </p:txBody>
      </p:sp>
    </p:spTree>
    <p:extLst>
      <p:ext uri="{BB962C8B-B14F-4D97-AF65-F5344CB8AC3E}">
        <p14:creationId xmlns:p14="http://schemas.microsoft.com/office/powerpoint/2010/main" val="1302340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8964488" cy="4896544"/>
          </a:xfrm>
        </p:spPr>
        <p:txBody>
          <a:bodyPr>
            <a:noAutofit/>
          </a:bodyPr>
          <a:lstStyle/>
          <a:p>
            <a:r>
              <a:rPr lang="tr-TR" sz="3600" dirty="0">
                <a:latin typeface="Calibri" panose="020F0502020204030204" pitchFamily="34" charset="0"/>
                <a:cs typeface="Calibri" panose="020F0502020204030204" pitchFamily="34" charset="0"/>
              </a:rPr>
              <a:t>Günümüzde koçluk çalışması başlığı adı altında yapılan çalışmalar iç içe girmiş durumda . Özel ders ile koçluk çalışmaları zaman zaman bir birine karıştırılmaktadır.</a:t>
            </a:r>
          </a:p>
          <a:p>
            <a:r>
              <a:rPr lang="tr-TR" sz="3600" dirty="0">
                <a:latin typeface="Calibri" panose="020F0502020204030204" pitchFamily="34" charset="0"/>
                <a:cs typeface="Calibri" panose="020F0502020204030204" pitchFamily="34" charset="0"/>
              </a:rPr>
              <a:t>Öğretmenlerin dışında bu işleri yapan kişiler bulunmakta.</a:t>
            </a:r>
          </a:p>
          <a:p>
            <a:r>
              <a:rPr lang="tr-TR" sz="3600" dirty="0">
                <a:latin typeface="Calibri" panose="020F0502020204030204" pitchFamily="34" charset="0"/>
                <a:cs typeface="Calibri" panose="020F0502020204030204" pitchFamily="34" charset="0"/>
              </a:rPr>
              <a:t>Bu ad altında kimin ne olduğunu bilmeden öğrencilerimizi kimlere emanet ediyoruz bilmiyoruz. </a:t>
            </a:r>
          </a:p>
        </p:txBody>
      </p:sp>
    </p:spTree>
    <p:extLst>
      <p:ext uri="{BB962C8B-B14F-4D97-AF65-F5344CB8AC3E}">
        <p14:creationId xmlns:p14="http://schemas.microsoft.com/office/powerpoint/2010/main" val="1462938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5085184"/>
          </a:xfrm>
        </p:spPr>
        <p:txBody>
          <a:bodyPr>
            <a:normAutofit/>
          </a:bodyPr>
          <a:lstStyle/>
          <a:p>
            <a:r>
              <a:rPr lang="tr-TR" sz="3200" dirty="0">
                <a:latin typeface="Calibri" panose="020F0502020204030204" pitchFamily="34" charset="0"/>
                <a:cs typeface="Calibri" panose="020F0502020204030204" pitchFamily="34" charset="0"/>
              </a:rPr>
              <a:t>     </a:t>
            </a:r>
            <a:endParaRPr lang="tr-TR" sz="3200" dirty="0" smtClean="0">
              <a:latin typeface="Calibri" panose="020F0502020204030204" pitchFamily="34" charset="0"/>
              <a:cs typeface="Calibri" panose="020F0502020204030204" pitchFamily="34" charset="0"/>
            </a:endParaRPr>
          </a:p>
          <a:p>
            <a:r>
              <a:rPr lang="tr-TR" sz="4000" dirty="0" smtClean="0">
                <a:latin typeface="Calibri" panose="020F0502020204030204" pitchFamily="34" charset="0"/>
                <a:cs typeface="Calibri" panose="020F0502020204030204" pitchFamily="34" charset="0"/>
              </a:rPr>
              <a:t>Öğrencilerimiz </a:t>
            </a:r>
            <a:r>
              <a:rPr lang="tr-TR" sz="4000" dirty="0">
                <a:latin typeface="Calibri" panose="020F0502020204030204" pitchFamily="34" charset="0"/>
                <a:cs typeface="Calibri" panose="020F0502020204030204" pitchFamily="34" charset="0"/>
              </a:rPr>
              <a:t>kimlere emanet edildiğini bilmediğimiz bazen eğitimci bile olmayan kimseler tarafından yapıldığını duyuyoruz. </a:t>
            </a:r>
          </a:p>
          <a:p>
            <a:r>
              <a:rPr lang="tr-TR" sz="4000" dirty="0">
                <a:latin typeface="Calibri" panose="020F0502020204030204" pitchFamily="34" charset="0"/>
                <a:cs typeface="Calibri" panose="020F0502020204030204" pitchFamily="34" charset="0"/>
              </a:rPr>
              <a:t>	Meslek profesyonelleri olarak bu </a:t>
            </a:r>
            <a:r>
              <a:rPr lang="tr-TR" sz="4000" dirty="0" smtClean="0">
                <a:latin typeface="Calibri" panose="020F0502020204030204" pitchFamily="34" charset="0"/>
                <a:cs typeface="Calibri" panose="020F0502020204030204" pitchFamily="34" charset="0"/>
              </a:rPr>
              <a:t>işi </a:t>
            </a:r>
            <a:r>
              <a:rPr lang="tr-TR" sz="4000" dirty="0">
                <a:latin typeface="Calibri" panose="020F0502020204030204" pitchFamily="34" charset="0"/>
                <a:cs typeface="Calibri" panose="020F0502020204030204" pitchFamily="34" charset="0"/>
              </a:rPr>
              <a:t>devletimizin öğretmenleri tarafından yapılması daha uygun olacaktır. </a:t>
            </a:r>
          </a:p>
        </p:txBody>
      </p:sp>
    </p:spTree>
    <p:extLst>
      <p:ext uri="{BB962C8B-B14F-4D97-AF65-F5344CB8AC3E}">
        <p14:creationId xmlns:p14="http://schemas.microsoft.com/office/powerpoint/2010/main" val="1161363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5013176"/>
          </a:xfrm>
        </p:spPr>
        <p:txBody>
          <a:bodyPr>
            <a:normAutofit/>
          </a:bodyPr>
          <a:lstStyle/>
          <a:p>
            <a:r>
              <a:rPr lang="tr-TR" sz="2800" dirty="0">
                <a:latin typeface="Calibri" panose="020F0502020204030204" pitchFamily="34" charset="0"/>
                <a:cs typeface="Calibri" panose="020F0502020204030204" pitchFamily="34" charset="0"/>
              </a:rPr>
              <a:t>	</a:t>
            </a:r>
          </a:p>
          <a:p>
            <a:r>
              <a:rPr lang="tr-TR" sz="2800" dirty="0">
                <a:latin typeface="Calibri" panose="020F0502020204030204" pitchFamily="34" charset="0"/>
                <a:cs typeface="Calibri" panose="020F0502020204030204" pitchFamily="34" charset="0"/>
              </a:rPr>
              <a:t>	Bu çalışmayı sınava hazırlık sürecinde  8. Sınıf ve 12. Sınıf öğrencilerimizin ihtiyaçlarına yönelik tamamıyla gönüllülük esası üzerinden öğrencilerimize yol gösterme ve onlarla birlikte yürüme süreci olarak  değerlendireceğiz. </a:t>
            </a:r>
          </a:p>
          <a:p>
            <a:r>
              <a:rPr lang="tr-TR" sz="2800" dirty="0">
                <a:latin typeface="Calibri" panose="020F0502020204030204" pitchFamily="34" charset="0"/>
                <a:cs typeface="Calibri" panose="020F0502020204030204" pitchFamily="34" charset="0"/>
              </a:rPr>
              <a:t>	Genel anlamda baktığımızda </a:t>
            </a:r>
            <a:r>
              <a:rPr lang="tr-TR" sz="2800">
                <a:latin typeface="Calibri" panose="020F0502020204030204" pitchFamily="34" charset="0"/>
                <a:cs typeface="Calibri" panose="020F0502020204030204" pitchFamily="34" charset="0"/>
              </a:rPr>
              <a:t>bu </a:t>
            </a:r>
            <a:r>
              <a:rPr lang="tr-TR" sz="2800" smtClean="0">
                <a:latin typeface="Calibri" panose="020F0502020204030204" pitchFamily="34" charset="0"/>
                <a:cs typeface="Calibri" panose="020F0502020204030204" pitchFamily="34" charset="0"/>
              </a:rPr>
              <a:t>çalışma  </a:t>
            </a:r>
            <a:r>
              <a:rPr lang="tr-TR" sz="2800" dirty="0">
                <a:latin typeface="Calibri" panose="020F0502020204030204" pitchFamily="34" charset="0"/>
                <a:cs typeface="Calibri" panose="020F0502020204030204" pitchFamily="34" charset="0"/>
              </a:rPr>
              <a:t>bireysel olarak okullarımızda öğretmen </a:t>
            </a:r>
            <a:r>
              <a:rPr lang="tr-TR" sz="2800">
                <a:latin typeface="Calibri" panose="020F0502020204030204" pitchFamily="34" charset="0"/>
                <a:cs typeface="Calibri" panose="020F0502020204030204" pitchFamily="34" charset="0"/>
              </a:rPr>
              <a:t>ve </a:t>
            </a:r>
            <a:r>
              <a:rPr lang="tr-TR" sz="2800" smtClean="0">
                <a:latin typeface="Calibri" panose="020F0502020204030204" pitchFamily="34" charset="0"/>
                <a:cs typeface="Calibri" panose="020F0502020204030204" pitchFamily="34" charset="0"/>
              </a:rPr>
              <a:t>Psikolojik </a:t>
            </a:r>
            <a:r>
              <a:rPr lang="tr-TR" sz="2800" dirty="0" smtClean="0">
                <a:latin typeface="Calibri" panose="020F0502020204030204" pitchFamily="34" charset="0"/>
                <a:cs typeface="Calibri" panose="020F0502020204030204" pitchFamily="34" charset="0"/>
              </a:rPr>
              <a:t>danışman / Rehber öğretmen  </a:t>
            </a:r>
            <a:r>
              <a:rPr lang="tr-TR" sz="2800" dirty="0">
                <a:latin typeface="Calibri" panose="020F0502020204030204" pitchFamily="34" charset="0"/>
                <a:cs typeface="Calibri" panose="020F0502020204030204" pitchFamily="34" charset="0"/>
              </a:rPr>
              <a:t>arkadaşlarımızca yürütülmektedir.</a:t>
            </a:r>
          </a:p>
          <a:p>
            <a:endParaRPr lang="tr-TR"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09410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5085184"/>
          </a:xfrm>
        </p:spPr>
        <p:txBody>
          <a:bodyPr>
            <a:normAutofit/>
          </a:bodyPr>
          <a:lstStyle/>
          <a:p>
            <a:r>
              <a:rPr lang="tr-TR" sz="3200" dirty="0">
                <a:latin typeface="Calibri" panose="020F0502020204030204" pitchFamily="34" charset="0"/>
                <a:cs typeface="Calibri" panose="020F0502020204030204" pitchFamily="34" charset="0"/>
              </a:rPr>
              <a:t>Buradaki çalışmada öğretmenlerimiz tarafından cesaretlendirilip yönlendirilen öğrencilerimizin potansiyellerini keşfetmelerine yardımcı olma amacını taşıyoruz.. </a:t>
            </a:r>
          </a:p>
        </p:txBody>
      </p:sp>
      <p:pic>
        <p:nvPicPr>
          <p:cNvPr id="4" name="Picture 2" descr="C:\Users\Lenovo\Desktop\koçluk görsel\fi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0"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8263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2960" y="365760"/>
            <a:ext cx="7709480" cy="548640"/>
          </a:xfrm>
        </p:spPr>
        <p:txBody>
          <a:bodyPr>
            <a:normAutofit fontScale="90000"/>
          </a:bodyPr>
          <a:lstStyle/>
          <a:p>
            <a:r>
              <a:rPr lang="tr-TR" dirty="0">
                <a:solidFill>
                  <a:srgbClr val="FF0000"/>
                </a:solidFill>
                <a:latin typeface="Calibri" panose="020F0502020204030204" pitchFamily="34" charset="0"/>
                <a:cs typeface="Calibri" panose="020F0502020204030204" pitchFamily="34" charset="0"/>
              </a:rPr>
              <a:t>Genel olarak koçluğun tarihçeye baktığımızda:</a:t>
            </a:r>
          </a:p>
        </p:txBody>
      </p:sp>
      <p:sp>
        <p:nvSpPr>
          <p:cNvPr id="3" name="İçerik Yer Tutucusu 2"/>
          <p:cNvSpPr>
            <a:spLocks noGrp="1"/>
          </p:cNvSpPr>
          <p:nvPr>
            <p:ph idx="1"/>
          </p:nvPr>
        </p:nvSpPr>
        <p:spPr>
          <a:xfrm>
            <a:off x="179512" y="980728"/>
            <a:ext cx="8784976" cy="4176464"/>
          </a:xfrm>
        </p:spPr>
        <p:txBody>
          <a:bodyPr>
            <a:noAutofit/>
          </a:bodyPr>
          <a:lstStyle/>
          <a:p>
            <a:r>
              <a:rPr lang="tr-TR" sz="2400" dirty="0">
                <a:latin typeface="Calibri" panose="020F0502020204030204" pitchFamily="34" charset="0"/>
                <a:cs typeface="Calibri" panose="020F0502020204030204" pitchFamily="34" charset="0"/>
              </a:rPr>
              <a:t>Koçluğun insanlığın ilk günlerinden beri çeşitli form ve tarzlarda olduğu bilinmektedir aslında. Koçluğun temelinde yer alan </a:t>
            </a:r>
            <a:r>
              <a:rPr lang="tr-TR" sz="2400" dirty="0">
                <a:solidFill>
                  <a:srgbClr val="FF0000"/>
                </a:solidFill>
                <a:latin typeface="Calibri" panose="020F0502020204030204" pitchFamily="34" charset="0"/>
                <a:cs typeface="Calibri" panose="020F0502020204030204" pitchFamily="34" charset="0"/>
              </a:rPr>
              <a:t>“COACH” </a:t>
            </a:r>
            <a:r>
              <a:rPr lang="tr-TR" sz="2400" dirty="0">
                <a:latin typeface="Calibri" panose="020F0502020204030204" pitchFamily="34" charset="0"/>
                <a:cs typeface="Calibri" panose="020F0502020204030204" pitchFamily="34" charset="0"/>
              </a:rPr>
              <a:t>kelimesi Fransızca kökenlik çok eski bir kelimedir. </a:t>
            </a:r>
            <a:r>
              <a:rPr lang="tr-TR" sz="2400" dirty="0">
                <a:solidFill>
                  <a:srgbClr val="FF0000"/>
                </a:solidFill>
                <a:latin typeface="Calibri" panose="020F0502020204030204" pitchFamily="34" charset="0"/>
                <a:cs typeface="Calibri" panose="020F0502020204030204" pitchFamily="34" charset="0"/>
              </a:rPr>
              <a:t>“COACH” </a:t>
            </a:r>
            <a:r>
              <a:rPr lang="tr-TR" sz="2400" dirty="0">
                <a:latin typeface="Calibri" panose="020F0502020204030204" pitchFamily="34" charset="0"/>
                <a:cs typeface="Calibri" panose="020F0502020204030204" pitchFamily="34" charset="0"/>
              </a:rPr>
              <a:t>kelimesinin anlamı bireyleri bulundukları yerden alıp gitmek istedikleri yere götüren araç araba anlamında kullanılmaktadır. </a:t>
            </a:r>
          </a:p>
          <a:p>
            <a:r>
              <a:rPr lang="tr-TR" sz="2400" dirty="0">
                <a:solidFill>
                  <a:srgbClr val="FF0000"/>
                </a:solidFill>
                <a:latin typeface="Calibri" panose="020F0502020204030204" pitchFamily="34" charset="0"/>
                <a:cs typeface="Calibri" panose="020F0502020204030204" pitchFamily="34" charset="0"/>
              </a:rPr>
              <a:t>COACH</a:t>
            </a:r>
            <a:r>
              <a:rPr lang="tr-TR" sz="2400" dirty="0">
                <a:latin typeface="Calibri" panose="020F0502020204030204" pitchFamily="34" charset="0"/>
                <a:cs typeface="Calibri" panose="020F0502020204030204" pitchFamily="34" charset="0"/>
              </a:rPr>
              <a:t> kelimesi günümüze en yakın anlamını ilk olarak 1840 </a:t>
            </a:r>
            <a:r>
              <a:rPr lang="tr-TR" sz="2400" dirty="0" err="1">
                <a:latin typeface="Calibri" panose="020F0502020204030204" pitchFamily="34" charset="0"/>
                <a:cs typeface="Calibri" panose="020F0502020204030204" pitchFamily="34" charset="0"/>
              </a:rPr>
              <a:t>lı</a:t>
            </a:r>
            <a:r>
              <a:rPr lang="tr-TR" sz="2400" dirty="0">
                <a:latin typeface="Calibri" panose="020F0502020204030204" pitchFamily="34" charset="0"/>
                <a:cs typeface="Calibri" panose="020F0502020204030204" pitchFamily="34" charset="0"/>
              </a:rPr>
              <a:t> yıllarda Oxford üniversitesinde öğrencileri sınava hazırlayan özel öğretmenler için kullanılması ile almıştır.</a:t>
            </a:r>
          </a:p>
        </p:txBody>
      </p:sp>
    </p:spTree>
    <p:extLst>
      <p:ext uri="{BB962C8B-B14F-4D97-AF65-F5344CB8AC3E}">
        <p14:creationId xmlns:p14="http://schemas.microsoft.com/office/powerpoint/2010/main" val="39691529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çılar">
  <a:themeElements>
    <a:clrScheme name="Özel 1">
      <a:dk1>
        <a:srgbClr val="000000"/>
      </a:dk1>
      <a:lt1>
        <a:srgbClr val="FFFFFF"/>
      </a:lt1>
      <a:dk2>
        <a:srgbClr val="434342"/>
      </a:dk2>
      <a:lt2>
        <a:srgbClr val="FCC3A3"/>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çılar">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405</TotalTime>
  <Words>1768</Words>
  <Application>Microsoft Office PowerPoint</Application>
  <PresentationFormat>Ekran Gösterisi (4:3)</PresentationFormat>
  <Paragraphs>164</Paragraphs>
  <Slides>40</Slides>
  <Notes>0</Notes>
  <HiddenSlides>0</HiddenSlides>
  <MMClips>0</MMClips>
  <ScaleCrop>false</ScaleCrop>
  <HeadingPairs>
    <vt:vector size="4" baseType="variant">
      <vt:variant>
        <vt:lpstr>Tema</vt:lpstr>
      </vt:variant>
      <vt:variant>
        <vt:i4>1</vt:i4>
      </vt:variant>
      <vt:variant>
        <vt:lpstr>Slayt Başlıkları</vt:lpstr>
      </vt:variant>
      <vt:variant>
        <vt:i4>40</vt:i4>
      </vt:variant>
    </vt:vector>
  </HeadingPairs>
  <TitlesOfParts>
    <vt:vector size="41" baseType="lpstr">
      <vt:lpstr>Açılar</vt:lpstr>
      <vt:lpstr>Afyonkarahisar İl Millî Eğitim Müdürlüğü  </vt:lpstr>
      <vt:lpstr>  Önce Öğrencİ    Öğrencİ Yoksa Bİz Yokuz  </vt:lpstr>
      <vt:lpstr>PowerPoint Sunusu</vt:lpstr>
      <vt:lpstr>PowerPoint Sunusu</vt:lpstr>
      <vt:lpstr>PowerPoint Sunusu</vt:lpstr>
      <vt:lpstr>PowerPoint Sunusu</vt:lpstr>
      <vt:lpstr>PowerPoint Sunusu</vt:lpstr>
      <vt:lpstr>PowerPoint Sunusu</vt:lpstr>
      <vt:lpstr>Genel olarak koçluğun tarihçeye baktığımızda:</vt:lpstr>
      <vt:lpstr>PowerPoint Sunusu</vt:lpstr>
      <vt:lpstr>PowerPoint Sunusu</vt:lpstr>
      <vt:lpstr>PowerPoint Sunusu</vt:lpstr>
      <vt:lpstr>Peki, ne tür koçluk hizmetleri var? </vt:lpstr>
      <vt:lpstr>Koçluk ne değildir ?</vt:lpstr>
      <vt:lpstr>Öğrenci koçluğu nedir?</vt:lpstr>
      <vt:lpstr>Farkındalık kazanır</vt:lpstr>
      <vt:lpstr>AKADEMİK BAŞARI </vt:lpstr>
      <vt:lpstr>İŞBİRLİĞİ </vt:lpstr>
      <vt:lpstr>Sürecin işleyişi özetle şöyle ifade edilebilir. </vt:lpstr>
      <vt:lpstr>Bunları gerçekleştirmek için koçluk sistemi çerçevesinde yapılacak çalışmalar;  </vt:lpstr>
      <vt:lpstr>PowerPoint Sunusu</vt:lpstr>
      <vt:lpstr>ÖĞRENCİ KOÇU</vt:lpstr>
      <vt:lpstr>ÖĞRENCİ KOÇU</vt:lpstr>
      <vt:lpstr>OKULDA KOÇLUK SÜRECI NASIL İŞLEYECEK? </vt:lpstr>
      <vt:lpstr>OKULDA KOÇLUK SÜRECI NASIL İŞLEYECEK? </vt:lpstr>
      <vt:lpstr>OKULDA KOÇLUK SÜRECI NASIL İŞLEYECEK? </vt:lpstr>
      <vt:lpstr>KOÇ ÖĞRETMENLERİN GÖRÜŞMELERDE DİKKAT ETMESİ GEREKEN HUSUSLAR </vt:lpstr>
      <vt:lpstr>KOÇ ÖĞRETMENLERİN GÖRÜŞMELERDE DİKKAT ETMESİ GEREKEN HUSUSLAR </vt:lpstr>
      <vt:lpstr>SÜRECİN Okul İdaresi tarafından YÖNETİMİ</vt:lpstr>
      <vt:lpstr>PowerPoint Sunusu</vt:lpstr>
      <vt:lpstr> BİR HİKAYE İLE AÇIKLAMAYA ÇALIŞALIM </vt:lpstr>
      <vt:lpstr>PowerPoint Sunusu</vt:lpstr>
      <vt:lpstr>PowerPoint Sunusu</vt:lpstr>
      <vt:lpstr>PowerPoint Sunusu</vt:lpstr>
      <vt:lpstr>PowerPoint Sunusu</vt:lpstr>
      <vt:lpstr>PowerPoint Sunusu</vt:lpstr>
      <vt:lpstr>PowerPoint Sunusu</vt:lpstr>
      <vt:lpstr>PowerPoint Sunusu</vt:lpstr>
      <vt:lpstr>PowerPoint Sunusu</vt:lpstr>
      <vt:lpstr> SORULAR?</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44</cp:revision>
  <dcterms:created xsi:type="dcterms:W3CDTF">2021-01-04T18:30:33Z</dcterms:created>
  <dcterms:modified xsi:type="dcterms:W3CDTF">2021-01-11T10:12:16Z</dcterms:modified>
</cp:coreProperties>
</file>